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Playfair Display"/>
      <p:regular r:id="rId23"/>
      <p:bold r:id="rId24"/>
      <p:italic r:id="rId25"/>
      <p:boldItalic r:id="rId26"/>
    </p:embeddedFont>
    <p:embeddedFont>
      <p:font typeface="Montserrat"/>
      <p:regular r:id="rId27"/>
      <p:bold r:id="rId28"/>
      <p:italic r:id="rId29"/>
      <p:boldItalic r:id="rId30"/>
    </p:embeddedFont>
    <p:embeddedFont>
      <p:font typeface="Spectral"/>
      <p:regular r:id="rId31"/>
      <p:bold r:id="rId32"/>
      <p:italic r:id="rId33"/>
      <p:boldItalic r:id="rId34"/>
    </p:embeddedFont>
    <p:embeddedFont>
      <p:font typeface="Oswa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PlayfairDisplay-bold.fntdata"/><Relationship Id="rId23" Type="http://schemas.openxmlformats.org/officeDocument/2006/relationships/font" Target="fonts/PlayfairDisplay-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layfairDisplay-boldItalic.fntdata"/><Relationship Id="rId25" Type="http://schemas.openxmlformats.org/officeDocument/2006/relationships/font" Target="fonts/PlayfairDisplay-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Spectral-regular.fntdata"/><Relationship Id="rId30" Type="http://schemas.openxmlformats.org/officeDocument/2006/relationships/font" Target="fonts/Montserrat-boldItalic.fntdata"/><Relationship Id="rId11" Type="http://schemas.openxmlformats.org/officeDocument/2006/relationships/slide" Target="slides/slide7.xml"/><Relationship Id="rId33" Type="http://schemas.openxmlformats.org/officeDocument/2006/relationships/font" Target="fonts/Spectral-italic.fntdata"/><Relationship Id="rId10" Type="http://schemas.openxmlformats.org/officeDocument/2006/relationships/slide" Target="slides/slide6.xml"/><Relationship Id="rId32" Type="http://schemas.openxmlformats.org/officeDocument/2006/relationships/font" Target="fonts/Spectral-bold.fntdata"/><Relationship Id="rId13" Type="http://schemas.openxmlformats.org/officeDocument/2006/relationships/slide" Target="slides/slide9.xml"/><Relationship Id="rId35" Type="http://schemas.openxmlformats.org/officeDocument/2006/relationships/font" Target="fonts/Oswald-regular.fntdata"/><Relationship Id="rId12" Type="http://schemas.openxmlformats.org/officeDocument/2006/relationships/slide" Target="slides/slide8.xml"/><Relationship Id="rId34" Type="http://schemas.openxmlformats.org/officeDocument/2006/relationships/font" Target="fonts/Spectral-boldItalic.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Oswald-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Shape 5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6" name="Shape 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Next, we have an average $ by cities chart. Using the dataframe, we calculated the average for the top 100 restaurants. How did we do this? We assigned weights to each category, based on price point, and then created an average by city, in order to assess which cities were more accomodating of higher price points. Our data returned the following: Anaheim has the largest $ average, followed by Huntington Beach, Costa Mesa, then Irvine. As you can see, Garden Grove has the lowest total average price point for popular restaurants.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From our dataset, we wanted to see if there was a relationship between restaurants’ ratings vs their total operation hours per week so we created a scatter-plot to visualize the data.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Another way to visualize the relationship between the ratings and operation hours per week was using the bar graph. To create the bar graph, we had to calculate the averages for the operation hours per week. From these two data representations, we can see that the restaurants with longer average operation hours per week tend to have lower ratings. So think fast food restaurants like McDonalds or Burger Kings.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Per our chart, most restaurant cuisines in the OC seem to be Mexican, followed closely by American, and Chinese. We determined the population density by the restaurants with the highest density in yelp reviews. Mexican food was the overall highest, with most cities topping our cap at 100 restaurants out of 1000. American was a close second at 98 out of 1000, same as Chinese.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Our most highly rated restaurants were Mediterranean, French, and Indian.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Shape 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 name="Shape 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From our dataset, we made a stacked bar graph to compare the total restaurants across each segmented bar, each bar representing a city. The segments in each bar are divided into smaller categories. They show the valuation the Yelp API uses, and we have translated them to “cheap” for $, “affordable” for $$, “expensive” for $$$, and “luxury” for $$$$. You can see that </a:t>
            </a:r>
            <a:r>
              <a:rPr lang="en"/>
              <a:t>Westminster</a:t>
            </a:r>
            <a:r>
              <a:rPr lang="en"/>
              <a:t> has the most number of cheap restaurants and Anaheim has the most number of luxury restaurants.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code for the stacked bar graph is similar to that of a bar graph we learned in class. The main difference is the parameter containing “stacked = True”. We could also assign our own color schemes using the colors parameter if we wanted to, and also assign our own background color for the graph.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a:off x="4358475" y="0"/>
            <a:ext cx="38532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Shape 13"/>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Shape 1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Shape 49"/>
          <p:cNvSpPr txBox="1"/>
          <p:nvPr>
            <p:ph type="title"/>
          </p:nvPr>
        </p:nvSpPr>
        <p:spPr>
          <a:xfrm>
            <a:off x="311700" y="999925"/>
            <a:ext cx="8520600" cy="2146200"/>
          </a:xfrm>
          <a:prstGeom prst="rect">
            <a:avLst/>
          </a:prstGeom>
        </p:spPr>
        <p:txBody>
          <a:bodyPr anchorCtr="0" anchor="b" bIns="91425" lIns="91425" spcFirstLastPara="1" rIns="91425" wrap="square" tIns="91425"/>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p:txBody>
      </p:sp>
      <p:sp>
        <p:nvSpPr>
          <p:cNvPr id="50" name="Shape 50"/>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highlight>
                  <a:schemeClr val="dk1"/>
                </a:highlight>
              </a:defRPr>
            </a:lvl1pPr>
            <a:lvl2pPr indent="-317500" lvl="1" marL="914400" algn="ctr">
              <a:spcBef>
                <a:spcPts val="1600"/>
              </a:spcBef>
              <a:spcAft>
                <a:spcPts val="0"/>
              </a:spcAft>
              <a:buSzPts val="1400"/>
              <a:buChar char="○"/>
              <a:defRPr>
                <a:highlight>
                  <a:schemeClr val="dk1"/>
                </a:highlight>
              </a:defRPr>
            </a:lvl2pPr>
            <a:lvl3pPr indent="-317500" lvl="2" marL="1371600" algn="ctr">
              <a:spcBef>
                <a:spcPts val="1600"/>
              </a:spcBef>
              <a:spcAft>
                <a:spcPts val="0"/>
              </a:spcAft>
              <a:buSzPts val="1400"/>
              <a:buChar char="■"/>
              <a:defRPr>
                <a:highlight>
                  <a:schemeClr val="dk1"/>
                </a:highlight>
              </a:defRPr>
            </a:lvl3pPr>
            <a:lvl4pPr indent="-317500" lvl="3" marL="1828800" algn="ctr">
              <a:spcBef>
                <a:spcPts val="1600"/>
              </a:spcBef>
              <a:spcAft>
                <a:spcPts val="0"/>
              </a:spcAft>
              <a:buSzPts val="1400"/>
              <a:buChar char="●"/>
              <a:defRPr>
                <a:highlight>
                  <a:schemeClr val="dk1"/>
                </a:highlight>
              </a:defRPr>
            </a:lvl4pPr>
            <a:lvl5pPr indent="-317500" lvl="4" marL="2286000" algn="ctr">
              <a:spcBef>
                <a:spcPts val="1600"/>
              </a:spcBef>
              <a:spcAft>
                <a:spcPts val="0"/>
              </a:spcAft>
              <a:buSzPts val="1400"/>
              <a:buChar char="○"/>
              <a:defRPr>
                <a:highlight>
                  <a:schemeClr val="dk1"/>
                </a:highlight>
              </a:defRPr>
            </a:lvl5pPr>
            <a:lvl6pPr indent="-317500" lvl="5" marL="2743200" algn="ctr">
              <a:spcBef>
                <a:spcPts val="1600"/>
              </a:spcBef>
              <a:spcAft>
                <a:spcPts val="0"/>
              </a:spcAft>
              <a:buSzPts val="1400"/>
              <a:buChar char="■"/>
              <a:defRPr>
                <a:highlight>
                  <a:schemeClr val="dk1"/>
                </a:highlight>
              </a:defRPr>
            </a:lvl6pPr>
            <a:lvl7pPr indent="-317500" lvl="6" marL="3200400" algn="ctr">
              <a:spcBef>
                <a:spcPts val="1600"/>
              </a:spcBef>
              <a:spcAft>
                <a:spcPts val="0"/>
              </a:spcAft>
              <a:buSzPts val="1400"/>
              <a:buChar char="●"/>
              <a:defRPr>
                <a:highlight>
                  <a:schemeClr val="dk1"/>
                </a:highlight>
              </a:defRPr>
            </a:lvl7pPr>
            <a:lvl8pPr indent="-317500" lvl="7" marL="3657600" algn="ctr">
              <a:spcBef>
                <a:spcPts val="1600"/>
              </a:spcBef>
              <a:spcAft>
                <a:spcPts val="0"/>
              </a:spcAft>
              <a:buSzPts val="1400"/>
              <a:buChar char="○"/>
              <a:defRPr>
                <a:highlight>
                  <a:schemeClr val="dk1"/>
                </a:highlight>
              </a:defRPr>
            </a:lvl8pPr>
            <a:lvl9pPr indent="-317500" lvl="8" marL="4114800" algn="ctr">
              <a:spcBef>
                <a:spcPts val="1600"/>
              </a:spcBef>
              <a:spcAft>
                <a:spcPts val="1600"/>
              </a:spcAft>
              <a:buSzPts val="1400"/>
              <a:buChar char="■"/>
              <a:defRPr>
                <a:highlight>
                  <a:schemeClr val="dk1"/>
                </a:highlight>
              </a:defRPr>
            </a:lvl9pPr>
          </a:lstStyle>
          <a:p/>
        </p:txBody>
      </p:sp>
      <p:sp>
        <p:nvSpPr>
          <p:cNvPr id="51" name="Shape 5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Shape 5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5"/>
        </a:solidFill>
      </p:bgPr>
    </p:bg>
    <p:spTree>
      <p:nvGrpSpPr>
        <p:cNvPr id="15" name="Shape 15"/>
        <p:cNvGrpSpPr/>
        <p:nvPr/>
      </p:nvGrpSpPr>
      <p:grpSpPr>
        <a:xfrm>
          <a:off x="0" y="0"/>
          <a:ext cx="0" cy="0"/>
          <a:chOff x="0" y="0"/>
          <a:chExt cx="0" cy="0"/>
        </a:xfrm>
      </p:grpSpPr>
      <p:sp>
        <p:nvSpPr>
          <p:cNvPr id="16" name="Shape 16"/>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 name="Shape 17"/>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Shape 1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Shape 20"/>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Shape 21"/>
          <p:cNvSpPr txBox="1"/>
          <p:nvPr>
            <p:ph idx="1" type="body"/>
          </p:nvPr>
        </p:nvSpPr>
        <p:spPr>
          <a:xfrm>
            <a:off x="311700" y="1234075"/>
            <a:ext cx="8520600" cy="33348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Shape 2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Shape 25"/>
          <p:cNvSpPr txBox="1"/>
          <p:nvPr>
            <p:ph idx="1" type="body"/>
          </p:nvPr>
        </p:nvSpPr>
        <p:spPr>
          <a:xfrm>
            <a:off x="311700" y="1234050"/>
            <a:ext cx="3999900" cy="33348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Shape 26"/>
          <p:cNvSpPr txBox="1"/>
          <p:nvPr>
            <p:ph idx="2" type="body"/>
          </p:nvPr>
        </p:nvSpPr>
        <p:spPr>
          <a:xfrm>
            <a:off x="4832400" y="1234050"/>
            <a:ext cx="3999900" cy="33348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Shape 3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Shape 3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Shape 3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Shape 41"/>
          <p:cNvSpPr txBox="1"/>
          <p:nvPr>
            <p:ph type="title"/>
          </p:nvPr>
        </p:nvSpPr>
        <p:spPr>
          <a:xfrm>
            <a:off x="265500" y="1081675"/>
            <a:ext cx="4045200" cy="17862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Shape 42"/>
          <p:cNvSpPr txBox="1"/>
          <p:nvPr>
            <p:ph idx="1" type="subTitle"/>
          </p:nvPr>
        </p:nvSpPr>
        <p:spPr>
          <a:xfrm>
            <a:off x="265500" y="29214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highlight>
                  <a:schemeClr val="lt1"/>
                </a:highlight>
              </a:defRPr>
            </a:lvl1pPr>
            <a:lvl2pPr indent="-317500" lvl="1" marL="914400">
              <a:spcBef>
                <a:spcPts val="1600"/>
              </a:spcBef>
              <a:spcAft>
                <a:spcPts val="0"/>
              </a:spcAft>
              <a:buSzPts val="1400"/>
              <a:buChar char="○"/>
              <a:defRPr>
                <a:highlight>
                  <a:schemeClr val="lt1"/>
                </a:highlight>
              </a:defRPr>
            </a:lvl2pPr>
            <a:lvl3pPr indent="-317500" lvl="2" marL="1371600">
              <a:spcBef>
                <a:spcPts val="1600"/>
              </a:spcBef>
              <a:spcAft>
                <a:spcPts val="0"/>
              </a:spcAft>
              <a:buSzPts val="1400"/>
              <a:buChar char="■"/>
              <a:defRPr>
                <a:highlight>
                  <a:schemeClr val="lt1"/>
                </a:highlight>
              </a:defRPr>
            </a:lvl3pPr>
            <a:lvl4pPr indent="-317500" lvl="3" marL="1828800">
              <a:spcBef>
                <a:spcPts val="1600"/>
              </a:spcBef>
              <a:spcAft>
                <a:spcPts val="0"/>
              </a:spcAft>
              <a:buSzPts val="1400"/>
              <a:buChar char="●"/>
              <a:defRPr>
                <a:highlight>
                  <a:schemeClr val="lt1"/>
                </a:highlight>
              </a:defRPr>
            </a:lvl4pPr>
            <a:lvl5pPr indent="-317500" lvl="4" marL="2286000">
              <a:spcBef>
                <a:spcPts val="1600"/>
              </a:spcBef>
              <a:spcAft>
                <a:spcPts val="0"/>
              </a:spcAft>
              <a:buSzPts val="1400"/>
              <a:buChar char="○"/>
              <a:defRPr>
                <a:highlight>
                  <a:schemeClr val="lt1"/>
                </a:highlight>
              </a:defRPr>
            </a:lvl5pPr>
            <a:lvl6pPr indent="-317500" lvl="5" marL="2743200">
              <a:spcBef>
                <a:spcPts val="1600"/>
              </a:spcBef>
              <a:spcAft>
                <a:spcPts val="0"/>
              </a:spcAft>
              <a:buSzPts val="1400"/>
              <a:buChar char="■"/>
              <a:defRPr>
                <a:highlight>
                  <a:schemeClr val="lt1"/>
                </a:highlight>
              </a:defRPr>
            </a:lvl6pPr>
            <a:lvl7pPr indent="-317500" lvl="6" marL="3200400">
              <a:spcBef>
                <a:spcPts val="1600"/>
              </a:spcBef>
              <a:spcAft>
                <a:spcPts val="0"/>
              </a:spcAft>
              <a:buSzPts val="1400"/>
              <a:buChar char="●"/>
              <a:defRPr>
                <a:highlight>
                  <a:schemeClr val="lt1"/>
                </a:highlight>
              </a:defRPr>
            </a:lvl7pPr>
            <a:lvl8pPr indent="-317500" lvl="7" marL="3657600">
              <a:spcBef>
                <a:spcPts val="1600"/>
              </a:spcBef>
              <a:spcAft>
                <a:spcPts val="0"/>
              </a:spcAft>
              <a:buSzPts val="1400"/>
              <a:buChar char="○"/>
              <a:defRPr>
                <a:highlight>
                  <a:schemeClr val="lt1"/>
                </a:highlight>
              </a:defRPr>
            </a:lvl8pPr>
            <a:lvl9pPr indent="-317500" lvl="8" marL="4114800">
              <a:spcBef>
                <a:spcPts val="1600"/>
              </a:spcBef>
              <a:spcAft>
                <a:spcPts val="1600"/>
              </a:spcAft>
              <a:buSzPts val="1400"/>
              <a:buChar char="■"/>
              <a:defRPr>
                <a:highlight>
                  <a:schemeClr val="lt1"/>
                </a:highlight>
              </a:defRPr>
            </a:lvl9pPr>
          </a:lstStyle>
          <a:p/>
        </p:txBody>
      </p:sp>
      <p:sp>
        <p:nvSpPr>
          <p:cNvPr id="44" name="Shape 4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Shape 46"/>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Shape 4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op">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Shape 7"/>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Shape 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1.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17.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Shape 58"/>
          <p:cNvSpPr txBox="1"/>
          <p:nvPr>
            <p:ph type="ctrTitle"/>
          </p:nvPr>
        </p:nvSpPr>
        <p:spPr>
          <a:xfrm>
            <a:off x="344250" y="1403850"/>
            <a:ext cx="8455500" cy="2146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Team Thunder Soldiers!</a:t>
            </a:r>
            <a:endParaRPr/>
          </a:p>
        </p:txBody>
      </p:sp>
      <p:sp>
        <p:nvSpPr>
          <p:cNvPr id="59" name="Shape 59"/>
          <p:cNvSpPr txBox="1"/>
          <p:nvPr>
            <p:ph idx="1" type="subTitle"/>
          </p:nvPr>
        </p:nvSpPr>
        <p:spPr>
          <a:xfrm>
            <a:off x="344250" y="3550650"/>
            <a:ext cx="4910100" cy="1593000"/>
          </a:xfrm>
          <a:prstGeom prst="rect">
            <a:avLst/>
          </a:prstGeom>
        </p:spPr>
        <p:txBody>
          <a:bodyPr anchorCtr="0" anchor="ctr" bIns="91425" lIns="91425" spcFirstLastPara="1" rIns="91425" wrap="square" tIns="91425">
            <a:noAutofit/>
          </a:bodyPr>
          <a:lstStyle/>
          <a:p>
            <a:pPr indent="0" lvl="0" marL="0" rtl="0">
              <a:lnSpc>
                <a:spcPct val="138000"/>
              </a:lnSpc>
              <a:spcBef>
                <a:spcPts val="0"/>
              </a:spcBef>
              <a:spcAft>
                <a:spcPts val="0"/>
              </a:spcAft>
              <a:buNone/>
            </a:pPr>
            <a:r>
              <a:t/>
            </a:r>
            <a:endParaRPr sz="1150">
              <a:solidFill>
                <a:srgbClr val="4A86E8"/>
              </a:solidFill>
            </a:endParaRPr>
          </a:p>
          <a:p>
            <a:pPr indent="0" lvl="0" marL="0" rtl="0">
              <a:lnSpc>
                <a:spcPct val="138000"/>
              </a:lnSpc>
              <a:spcBef>
                <a:spcPts val="800"/>
              </a:spcBef>
              <a:spcAft>
                <a:spcPts val="0"/>
              </a:spcAft>
              <a:buNone/>
            </a:pPr>
            <a:r>
              <a:t/>
            </a:r>
            <a:endParaRPr sz="1150">
              <a:solidFill>
                <a:srgbClr val="4A86E8"/>
              </a:solidFill>
            </a:endParaRPr>
          </a:p>
          <a:p>
            <a:pPr indent="0" lvl="0" marL="0" rtl="0">
              <a:lnSpc>
                <a:spcPct val="138000"/>
              </a:lnSpc>
              <a:spcBef>
                <a:spcPts val="800"/>
              </a:spcBef>
              <a:spcAft>
                <a:spcPts val="0"/>
              </a:spcAft>
              <a:buNone/>
            </a:pPr>
            <a:r>
              <a:rPr lang="en" sz="1150">
                <a:solidFill>
                  <a:srgbClr val="4A86E8"/>
                </a:solidFill>
                <a:latin typeface="Spectral"/>
                <a:ea typeface="Spectral"/>
                <a:cs typeface="Spectral"/>
                <a:sym typeface="Spectral"/>
              </a:rPr>
              <a:t>Akshay Newgi</a:t>
            </a:r>
            <a:endParaRPr sz="1150">
              <a:solidFill>
                <a:srgbClr val="4A86E8"/>
              </a:solidFill>
              <a:latin typeface="Spectral"/>
              <a:ea typeface="Spectral"/>
              <a:cs typeface="Spectral"/>
              <a:sym typeface="Spectral"/>
            </a:endParaRPr>
          </a:p>
          <a:p>
            <a:pPr indent="0" lvl="0" marL="0" rtl="0">
              <a:lnSpc>
                <a:spcPct val="138000"/>
              </a:lnSpc>
              <a:spcBef>
                <a:spcPts val="800"/>
              </a:spcBef>
              <a:spcAft>
                <a:spcPts val="0"/>
              </a:spcAft>
              <a:buNone/>
            </a:pPr>
            <a:r>
              <a:rPr lang="en" sz="1150">
                <a:solidFill>
                  <a:srgbClr val="4A86E8"/>
                </a:solidFill>
                <a:latin typeface="Spectral"/>
                <a:ea typeface="Spectral"/>
                <a:cs typeface="Spectral"/>
                <a:sym typeface="Spectral"/>
              </a:rPr>
              <a:t>Jenny Cheng </a:t>
            </a:r>
            <a:endParaRPr sz="1150">
              <a:solidFill>
                <a:srgbClr val="4A86E8"/>
              </a:solidFill>
              <a:latin typeface="Spectral"/>
              <a:ea typeface="Spectral"/>
              <a:cs typeface="Spectral"/>
              <a:sym typeface="Spectral"/>
            </a:endParaRPr>
          </a:p>
          <a:p>
            <a:pPr indent="0" lvl="0" marL="0" rtl="0">
              <a:lnSpc>
                <a:spcPct val="138000"/>
              </a:lnSpc>
              <a:spcBef>
                <a:spcPts val="800"/>
              </a:spcBef>
              <a:spcAft>
                <a:spcPts val="0"/>
              </a:spcAft>
              <a:buNone/>
            </a:pPr>
            <a:r>
              <a:rPr lang="en" sz="1150">
                <a:solidFill>
                  <a:srgbClr val="4A86E8"/>
                </a:solidFill>
                <a:latin typeface="Spectral"/>
                <a:ea typeface="Spectral"/>
                <a:cs typeface="Spectral"/>
                <a:sym typeface="Spectral"/>
              </a:rPr>
              <a:t>Shannon Li </a:t>
            </a:r>
            <a:endParaRPr sz="1150">
              <a:solidFill>
                <a:srgbClr val="4A86E8"/>
              </a:solidFill>
              <a:latin typeface="Spectral"/>
              <a:ea typeface="Spectral"/>
              <a:cs typeface="Spectral"/>
              <a:sym typeface="Spectral"/>
            </a:endParaRPr>
          </a:p>
          <a:p>
            <a:pPr indent="0" lvl="0" marL="0" rtl="0">
              <a:lnSpc>
                <a:spcPct val="138000"/>
              </a:lnSpc>
              <a:spcBef>
                <a:spcPts val="800"/>
              </a:spcBef>
              <a:spcAft>
                <a:spcPts val="0"/>
              </a:spcAft>
              <a:buNone/>
            </a:pPr>
            <a:r>
              <a:rPr lang="en" sz="1150">
                <a:solidFill>
                  <a:srgbClr val="4A86E8"/>
                </a:solidFill>
                <a:latin typeface="Spectral"/>
                <a:ea typeface="Spectral"/>
                <a:cs typeface="Spectral"/>
                <a:sym typeface="Spectral"/>
              </a:rPr>
              <a:t>Sonny Desai</a:t>
            </a:r>
            <a:endParaRPr sz="1150">
              <a:solidFill>
                <a:srgbClr val="4A86E8"/>
              </a:solidFill>
              <a:latin typeface="Spectral"/>
              <a:ea typeface="Spectral"/>
              <a:cs typeface="Spectral"/>
              <a:sym typeface="Spectral"/>
            </a:endParaRPr>
          </a:p>
          <a:p>
            <a:pPr indent="0" lvl="0" marL="0" rtl="0">
              <a:lnSpc>
                <a:spcPct val="138000"/>
              </a:lnSpc>
              <a:spcBef>
                <a:spcPts val="800"/>
              </a:spcBef>
              <a:spcAft>
                <a:spcPts val="0"/>
              </a:spcAft>
              <a:buClr>
                <a:schemeClr val="dk1"/>
              </a:buClr>
              <a:buSzPts val="1100"/>
              <a:buFont typeface="Arial"/>
              <a:buNone/>
            </a:pPr>
            <a:r>
              <a:rPr lang="en" sz="1150">
                <a:solidFill>
                  <a:srgbClr val="4A86E8"/>
                </a:solidFill>
                <a:latin typeface="Spectral"/>
                <a:ea typeface="Spectral"/>
                <a:cs typeface="Spectral"/>
                <a:sym typeface="Spectral"/>
              </a:rPr>
              <a:t> Wei Sui</a:t>
            </a:r>
            <a:endParaRPr sz="1150">
              <a:solidFill>
                <a:srgbClr val="4A86E8"/>
              </a:solidFill>
              <a:latin typeface="Spectral"/>
              <a:ea typeface="Spectral"/>
              <a:cs typeface="Spectral"/>
              <a:sym typeface="Spectral"/>
            </a:endParaRPr>
          </a:p>
          <a:p>
            <a:pPr indent="0" lvl="0" marL="0" rtl="0" algn="l">
              <a:lnSpc>
                <a:spcPct val="115000"/>
              </a:lnSpc>
              <a:spcBef>
                <a:spcPts val="800"/>
              </a:spcBef>
              <a:spcAft>
                <a:spcPts val="0"/>
              </a:spcAft>
              <a:buClr>
                <a:schemeClr val="dk1"/>
              </a:buClr>
              <a:buSzPts val="1100"/>
              <a:buFont typeface="Arial"/>
              <a:buNone/>
            </a:pPr>
            <a:r>
              <a:t/>
            </a:r>
            <a:endParaRPr sz="1150">
              <a:solidFill>
                <a:schemeClr val="dk1"/>
              </a:solidFill>
            </a:endParaRPr>
          </a:p>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
                                        </p:tgtEl>
                                        <p:attrNameLst>
                                          <p:attrName>style.visibility</p:attrName>
                                        </p:attrNameLst>
                                      </p:cBhvr>
                                      <p:to>
                                        <p:strVal val="visible"/>
                                      </p:to>
                                    </p:set>
                                    <p:animEffect filter="fade" transition="in">
                                      <p:cBhvr>
                                        <p:cTn dur="1000"/>
                                        <p:tgtEl>
                                          <p:spTgt spid="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
                                        </p:tgtEl>
                                        <p:attrNameLst>
                                          <p:attrName>style.visibility</p:attrName>
                                        </p:attrNameLst>
                                      </p:cBhvr>
                                      <p:to>
                                        <p:strVal val="visible"/>
                                      </p:to>
                                    </p:set>
                                    <p:animEffect filter="fade" transition="in">
                                      <p:cBhvr>
                                        <p:cTn dur="1000"/>
                                        <p:tgtEl>
                                          <p:spTgt spid="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pic>
        <p:nvPicPr>
          <p:cNvPr id="125" name="Shape 125"/>
          <p:cNvPicPr preferRelativeResize="0"/>
          <p:nvPr/>
        </p:nvPicPr>
        <p:blipFill>
          <a:blip r:embed="rId3">
            <a:alphaModFix/>
          </a:blip>
          <a:stretch>
            <a:fillRect/>
          </a:stretch>
        </p:blipFill>
        <p:spPr>
          <a:xfrm>
            <a:off x="152400" y="1054325"/>
            <a:ext cx="8991600" cy="4089175"/>
          </a:xfrm>
          <a:prstGeom prst="rect">
            <a:avLst/>
          </a:prstGeom>
          <a:noFill/>
          <a:ln>
            <a:noFill/>
          </a:ln>
        </p:spPr>
      </p:pic>
      <p:sp>
        <p:nvSpPr>
          <p:cNvPr id="126" name="Shape 126"/>
          <p:cNvSpPr txBox="1"/>
          <p:nvPr>
            <p:ph idx="1" type="body"/>
          </p:nvPr>
        </p:nvSpPr>
        <p:spPr>
          <a:xfrm>
            <a:off x="617150" y="141375"/>
            <a:ext cx="5998800" cy="6051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a:t>Average $ Per City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id="131" name="Shape 131"/>
          <p:cNvPicPr preferRelativeResize="0"/>
          <p:nvPr/>
        </p:nvPicPr>
        <p:blipFill>
          <a:blip r:embed="rId3">
            <a:alphaModFix/>
          </a:blip>
          <a:stretch>
            <a:fillRect/>
          </a:stretch>
        </p:blipFill>
        <p:spPr>
          <a:xfrm>
            <a:off x="221700" y="169975"/>
            <a:ext cx="8779426" cy="4862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137" name="Shape 137"/>
          <p:cNvSpPr txBox="1"/>
          <p:nvPr>
            <p:ph idx="1" type="body"/>
          </p:nvPr>
        </p:nvSpPr>
        <p:spPr>
          <a:xfrm>
            <a:off x="311700" y="1234075"/>
            <a:ext cx="8520600" cy="33348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138" name="Shape 138"/>
          <p:cNvPicPr preferRelativeResize="0"/>
          <p:nvPr/>
        </p:nvPicPr>
        <p:blipFill>
          <a:blip r:embed="rId3">
            <a:alphaModFix/>
          </a:blip>
          <a:stretch>
            <a:fillRect/>
          </a:stretch>
        </p:blipFill>
        <p:spPr>
          <a:xfrm>
            <a:off x="0" y="333292"/>
            <a:ext cx="9143999" cy="447691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Shape 143"/>
          <p:cNvPicPr preferRelativeResize="0"/>
          <p:nvPr/>
        </p:nvPicPr>
        <p:blipFill>
          <a:blip r:embed="rId3">
            <a:alphaModFix/>
          </a:blip>
          <a:stretch>
            <a:fillRect/>
          </a:stretch>
        </p:blipFill>
        <p:spPr>
          <a:xfrm>
            <a:off x="558850" y="807975"/>
            <a:ext cx="8267700" cy="3764025"/>
          </a:xfrm>
          <a:prstGeom prst="rect">
            <a:avLst/>
          </a:prstGeom>
          <a:noFill/>
          <a:ln>
            <a:noFill/>
          </a:ln>
        </p:spPr>
      </p:pic>
      <p:sp>
        <p:nvSpPr>
          <p:cNvPr id="144" name="Shape 144"/>
          <p:cNvSpPr txBox="1"/>
          <p:nvPr/>
        </p:nvSpPr>
        <p:spPr>
          <a:xfrm>
            <a:off x="2820600" y="177375"/>
            <a:ext cx="3596400" cy="630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highlight>
                  <a:srgbClr val="FFD966"/>
                </a:highlight>
                <a:latin typeface="Playfair Display"/>
                <a:ea typeface="Playfair Display"/>
                <a:cs typeface="Playfair Display"/>
                <a:sym typeface="Playfair Display"/>
              </a:rPr>
              <a:t>Average Rating by Cuisine</a:t>
            </a:r>
            <a:endParaRPr sz="1800">
              <a:highlight>
                <a:srgbClr val="FFD966"/>
              </a:highlight>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173750" y="95225"/>
            <a:ext cx="8520600" cy="4665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Average Rating by Cuisine</a:t>
            </a:r>
            <a:endParaRPr/>
          </a:p>
        </p:txBody>
      </p:sp>
      <p:pic>
        <p:nvPicPr>
          <p:cNvPr id="150" name="Shape 150"/>
          <p:cNvPicPr preferRelativeResize="0"/>
          <p:nvPr/>
        </p:nvPicPr>
        <p:blipFill>
          <a:blip r:embed="rId3">
            <a:alphaModFix/>
          </a:blip>
          <a:stretch>
            <a:fillRect/>
          </a:stretch>
        </p:blipFill>
        <p:spPr>
          <a:xfrm>
            <a:off x="402825" y="750950"/>
            <a:ext cx="8398775" cy="43555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252600"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Data Analysis</a:t>
            </a:r>
            <a:endParaRPr/>
          </a:p>
        </p:txBody>
      </p:sp>
      <p:sp>
        <p:nvSpPr>
          <p:cNvPr id="156" name="Shape 156"/>
          <p:cNvSpPr txBox="1"/>
          <p:nvPr>
            <p:ph idx="1" type="body"/>
          </p:nvPr>
        </p:nvSpPr>
        <p:spPr>
          <a:xfrm>
            <a:off x="96075" y="605900"/>
            <a:ext cx="8942100" cy="333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1) </a:t>
            </a:r>
            <a:r>
              <a:rPr lang="en" sz="1150">
                <a:latin typeface="Arial"/>
                <a:ea typeface="Arial"/>
                <a:cs typeface="Arial"/>
                <a:sym typeface="Arial"/>
              </a:rPr>
              <a:t>Business question: Which city, of the chosen 10, has the highest price point for popular restaurants? </a:t>
            </a:r>
            <a:endParaRPr sz="1150">
              <a:latin typeface="Arial"/>
              <a:ea typeface="Arial"/>
              <a:cs typeface="Arial"/>
              <a:sym typeface="Arial"/>
            </a:endParaRPr>
          </a:p>
          <a:p>
            <a:pPr indent="0" lvl="0" marL="457200" rtl="0">
              <a:spcBef>
                <a:spcPts val="1600"/>
              </a:spcBef>
              <a:spcAft>
                <a:spcPts val="0"/>
              </a:spcAft>
              <a:buClr>
                <a:schemeClr val="dk2"/>
              </a:buClr>
              <a:buSzPts val="1100"/>
              <a:buFont typeface="Arial"/>
              <a:buNone/>
            </a:pPr>
            <a:r>
              <a:rPr lang="en" sz="1150">
                <a:latin typeface="Arial"/>
                <a:ea typeface="Arial"/>
                <a:cs typeface="Arial"/>
                <a:sym typeface="Arial"/>
              </a:rPr>
              <a:t>To analyze the data, we pulled the top 100 </a:t>
            </a:r>
            <a:r>
              <a:rPr lang="en" sz="1150">
                <a:latin typeface="Arial"/>
                <a:ea typeface="Arial"/>
                <a:cs typeface="Arial"/>
                <a:sym typeface="Arial"/>
              </a:rPr>
              <a:t>restaurants</a:t>
            </a:r>
            <a:r>
              <a:rPr lang="en" sz="1150">
                <a:latin typeface="Arial"/>
                <a:ea typeface="Arial"/>
                <a:cs typeface="Arial"/>
                <a:sym typeface="Arial"/>
              </a:rPr>
              <a:t> per each city. As we were limited by the yelp API to only 50 per search, we add two lists together. Then we pulled the price points for each rating and compared the two. Yelp has categorized its price points by dollar signs, so we used this categorization to determine which cities had what price point. We then averaged the data to determine the data of the 10 cities chosen. We found Anaheim, CA has the highest price point for its popular </a:t>
            </a:r>
            <a:r>
              <a:rPr lang="en" sz="1150">
                <a:latin typeface="Arial"/>
                <a:ea typeface="Arial"/>
                <a:cs typeface="Arial"/>
                <a:sym typeface="Arial"/>
              </a:rPr>
              <a:t>restaurants</a:t>
            </a:r>
            <a:endParaRPr sz="1150">
              <a:latin typeface="Arial"/>
              <a:ea typeface="Arial"/>
              <a:cs typeface="Arial"/>
              <a:sym typeface="Arial"/>
            </a:endParaRPr>
          </a:p>
          <a:p>
            <a:pPr indent="0" lvl="0" marL="0">
              <a:spcBef>
                <a:spcPts val="1600"/>
              </a:spcBef>
              <a:spcAft>
                <a:spcPts val="0"/>
              </a:spcAft>
              <a:buClr>
                <a:schemeClr val="dk2"/>
              </a:buClr>
              <a:buSzPts val="1100"/>
              <a:buFont typeface="Arial"/>
              <a:buNone/>
            </a:pPr>
            <a:r>
              <a:rPr lang="en" sz="1150">
                <a:latin typeface="Arial"/>
                <a:ea typeface="Arial"/>
                <a:cs typeface="Arial"/>
                <a:sym typeface="Arial"/>
              </a:rPr>
              <a:t>2) Business question: How many hours of operation should you open your restaurant for?</a:t>
            </a:r>
            <a:endParaRPr sz="1150">
              <a:latin typeface="Arial"/>
              <a:ea typeface="Arial"/>
              <a:cs typeface="Arial"/>
              <a:sym typeface="Arial"/>
            </a:endParaRPr>
          </a:p>
          <a:p>
            <a:pPr indent="0" lvl="0" marL="457200" rtl="0">
              <a:spcBef>
                <a:spcPts val="1600"/>
              </a:spcBef>
              <a:spcAft>
                <a:spcPts val="0"/>
              </a:spcAft>
              <a:buClr>
                <a:schemeClr val="dk2"/>
              </a:buClr>
              <a:buSzPts val="1100"/>
              <a:buFont typeface="Arial"/>
              <a:buNone/>
            </a:pPr>
            <a:r>
              <a:rPr lang="en" sz="1150">
                <a:latin typeface="Arial"/>
                <a:ea typeface="Arial"/>
                <a:cs typeface="Arial"/>
                <a:sym typeface="Arial"/>
              </a:rPr>
              <a:t>To analyze the data, we used the </a:t>
            </a:r>
            <a:r>
              <a:rPr lang="en" sz="1150">
                <a:latin typeface="Arial"/>
                <a:ea typeface="Arial"/>
                <a:cs typeface="Arial"/>
                <a:sym typeface="Arial"/>
              </a:rPr>
              <a:t>restaurants</a:t>
            </a:r>
            <a:r>
              <a:rPr lang="en" sz="1150">
                <a:latin typeface="Arial"/>
                <a:ea typeface="Arial"/>
                <a:cs typeface="Arial"/>
                <a:sym typeface="Arial"/>
              </a:rPr>
              <a:t> from the 10 cities we </a:t>
            </a:r>
            <a:r>
              <a:rPr lang="en" sz="1150">
                <a:latin typeface="Arial"/>
                <a:ea typeface="Arial"/>
                <a:cs typeface="Arial"/>
                <a:sym typeface="Arial"/>
              </a:rPr>
              <a:t>pulled</a:t>
            </a:r>
            <a:r>
              <a:rPr lang="en" sz="1150">
                <a:latin typeface="Arial"/>
                <a:ea typeface="Arial"/>
                <a:cs typeface="Arial"/>
                <a:sym typeface="Arial"/>
              </a:rPr>
              <a:t> in the previous question, and then pulled the data for operation hours of the week. We summed the total of the hours per week and applied the sum to the </a:t>
            </a:r>
            <a:r>
              <a:rPr lang="en" sz="1150">
                <a:latin typeface="Arial"/>
                <a:ea typeface="Arial"/>
                <a:cs typeface="Arial"/>
                <a:sym typeface="Arial"/>
              </a:rPr>
              <a:t>restaurants</a:t>
            </a:r>
            <a:r>
              <a:rPr lang="en" sz="1150">
                <a:latin typeface="Arial"/>
                <a:ea typeface="Arial"/>
                <a:cs typeface="Arial"/>
                <a:sym typeface="Arial"/>
              </a:rPr>
              <a:t>. We then applied the yelp customer ratings to the </a:t>
            </a:r>
            <a:r>
              <a:rPr lang="en" sz="1150">
                <a:latin typeface="Arial"/>
                <a:ea typeface="Arial"/>
                <a:cs typeface="Arial"/>
                <a:sym typeface="Arial"/>
              </a:rPr>
              <a:t>restaurants</a:t>
            </a:r>
            <a:r>
              <a:rPr lang="en" sz="1150">
                <a:latin typeface="Arial"/>
                <a:ea typeface="Arial"/>
                <a:cs typeface="Arial"/>
                <a:sym typeface="Arial"/>
              </a:rPr>
              <a:t> and categorized the results based on yelp rating. We also found the average rating per sum of operation hours. We found that the highest rated </a:t>
            </a:r>
            <a:r>
              <a:rPr lang="en" sz="1150">
                <a:latin typeface="Arial"/>
                <a:ea typeface="Arial"/>
                <a:cs typeface="Arial"/>
                <a:sym typeface="Arial"/>
              </a:rPr>
              <a:t>restaurants</a:t>
            </a:r>
            <a:r>
              <a:rPr lang="en" sz="1150">
                <a:latin typeface="Arial"/>
                <a:ea typeface="Arial"/>
                <a:cs typeface="Arial"/>
                <a:sym typeface="Arial"/>
              </a:rPr>
              <a:t> by sum of hours and average, were open 100 hours or less.</a:t>
            </a:r>
            <a:endParaRPr sz="1150">
              <a:latin typeface="Arial"/>
              <a:ea typeface="Arial"/>
              <a:cs typeface="Arial"/>
              <a:sym typeface="Arial"/>
            </a:endParaRPr>
          </a:p>
          <a:p>
            <a:pPr indent="0" lvl="0" marL="0">
              <a:spcBef>
                <a:spcPts val="1600"/>
              </a:spcBef>
              <a:spcAft>
                <a:spcPts val="0"/>
              </a:spcAft>
              <a:buClr>
                <a:schemeClr val="dk2"/>
              </a:buClr>
              <a:buSzPts val="1100"/>
              <a:buFont typeface="Arial"/>
              <a:buNone/>
            </a:pPr>
            <a:r>
              <a:rPr lang="en" sz="1150">
                <a:latin typeface="Arial"/>
                <a:ea typeface="Arial"/>
                <a:cs typeface="Arial"/>
                <a:sym typeface="Arial"/>
              </a:rPr>
              <a:t>3) Business question: What’s the most popular restaurant cuisine in these OC cities?</a:t>
            </a:r>
            <a:endParaRPr sz="1150">
              <a:latin typeface="Arial"/>
              <a:ea typeface="Arial"/>
              <a:cs typeface="Arial"/>
              <a:sym typeface="Arial"/>
            </a:endParaRPr>
          </a:p>
          <a:p>
            <a:pPr indent="0" lvl="0" marL="457200" rtl="0">
              <a:spcBef>
                <a:spcPts val="1600"/>
              </a:spcBef>
              <a:spcAft>
                <a:spcPts val="0"/>
              </a:spcAft>
              <a:buClr>
                <a:schemeClr val="dk2"/>
              </a:buClr>
              <a:buSzPts val="1100"/>
              <a:buFont typeface="Arial"/>
              <a:buNone/>
            </a:pPr>
            <a:r>
              <a:rPr lang="en" sz="1150">
                <a:latin typeface="Arial"/>
                <a:ea typeface="Arial"/>
                <a:cs typeface="Arial"/>
                <a:sym typeface="Arial"/>
              </a:rPr>
              <a:t>To analyze the data we again used the data from question 1 and also applied the customer ratings pulled from question 2. Our metric for popularity was the yelp customer ratings with the highest being 5 and lowest 1. We applied the data to each other, found the average rating of the </a:t>
            </a:r>
            <a:r>
              <a:rPr lang="en" sz="1150">
                <a:latin typeface="Arial"/>
                <a:ea typeface="Arial"/>
                <a:cs typeface="Arial"/>
                <a:sym typeface="Arial"/>
              </a:rPr>
              <a:t>restaurants</a:t>
            </a:r>
            <a:r>
              <a:rPr lang="en" sz="1150">
                <a:latin typeface="Arial"/>
                <a:ea typeface="Arial"/>
                <a:cs typeface="Arial"/>
                <a:sym typeface="Arial"/>
              </a:rPr>
              <a:t> based on type of </a:t>
            </a:r>
            <a:r>
              <a:rPr lang="en" sz="1150">
                <a:latin typeface="Arial"/>
                <a:ea typeface="Arial"/>
                <a:cs typeface="Arial"/>
                <a:sym typeface="Arial"/>
              </a:rPr>
              <a:t>cuisines</a:t>
            </a:r>
            <a:r>
              <a:rPr lang="en" sz="1150">
                <a:latin typeface="Arial"/>
                <a:ea typeface="Arial"/>
                <a:cs typeface="Arial"/>
                <a:sym typeface="Arial"/>
              </a:rPr>
              <a:t>, and applied the yelp metrics to deem popularity. We found the most popular </a:t>
            </a:r>
            <a:r>
              <a:rPr lang="en" sz="1150">
                <a:latin typeface="Arial"/>
                <a:ea typeface="Arial"/>
                <a:cs typeface="Arial"/>
                <a:sym typeface="Arial"/>
              </a:rPr>
              <a:t>restaurant cuisine based on reviews </a:t>
            </a:r>
            <a:r>
              <a:rPr lang="en" sz="1150">
                <a:latin typeface="Arial"/>
                <a:ea typeface="Arial"/>
                <a:cs typeface="Arial"/>
                <a:sym typeface="Arial"/>
              </a:rPr>
              <a:t> was Mediterranean. </a:t>
            </a:r>
            <a:endParaRPr sz="1150">
              <a:latin typeface="Arial"/>
              <a:ea typeface="Arial"/>
              <a:cs typeface="Arial"/>
              <a:sym typeface="Arial"/>
            </a:endParaRPr>
          </a:p>
          <a:p>
            <a:pPr indent="0" lvl="0" marL="0">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311700" y="-4435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Discussion</a:t>
            </a:r>
            <a:endParaRPr/>
          </a:p>
        </p:txBody>
      </p:sp>
      <p:sp>
        <p:nvSpPr>
          <p:cNvPr id="162" name="Shape 162"/>
          <p:cNvSpPr txBox="1"/>
          <p:nvPr>
            <p:ph idx="1" type="body"/>
          </p:nvPr>
        </p:nvSpPr>
        <p:spPr>
          <a:xfrm>
            <a:off x="51725" y="716775"/>
            <a:ext cx="9008400" cy="4157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600"/>
              <a:t>Thus after our different analyses, our recommendation to our client is that the best cuisine type to open based on popularity is Mediterranean. The hours of operation per week they should stay open to maximize the popularity of said ratings is 100 or less; and the city that offers the highest price per rating is Anaheim. </a:t>
            </a:r>
            <a:endParaRPr sz="1600"/>
          </a:p>
          <a:p>
            <a:pPr indent="0" lvl="0" marL="0" rtl="0">
              <a:spcBef>
                <a:spcPts val="1600"/>
              </a:spcBef>
              <a:spcAft>
                <a:spcPts val="0"/>
              </a:spcAft>
              <a:buNone/>
            </a:pPr>
            <a:r>
              <a:rPr lang="en" sz="1600"/>
              <a:t>For the most part we found what we expected to find. We were surprised by how few expensive restaurants were in Irvine and Costa Mesa. We were also surprised to find cities like Newport Beach and Tustin did not have enough restaurants to make our list. We concluded that based on our cuisine choices and the scope of our restaurants being only the top 100 based on popularity, not all expensive restaurants and lower rated restaurants were included in our data set.</a:t>
            </a:r>
            <a:endParaRPr sz="1600"/>
          </a:p>
          <a:p>
            <a:pPr indent="0" lvl="0" marL="0" rtl="0">
              <a:spcBef>
                <a:spcPts val="1600"/>
              </a:spcBef>
              <a:spcAft>
                <a:spcPts val="1600"/>
              </a:spcAft>
              <a:buNone/>
            </a:pPr>
            <a:r>
              <a:rPr lang="en" sz="1600"/>
              <a:t>The general conclusions we can draw from our data set are that to maximize ratings, it is better to keep your restaurant open for less time. In addition, lower density of cuisine type could lead to higher average rating.  Lastly, the most popular restaurants were on the cheaper side of the yelp rating scale.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267375" y="6815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Post Mortem</a:t>
            </a:r>
            <a:endParaRPr/>
          </a:p>
        </p:txBody>
      </p:sp>
      <p:sp>
        <p:nvSpPr>
          <p:cNvPr id="168" name="Shape 168"/>
          <p:cNvSpPr txBox="1"/>
          <p:nvPr>
            <p:ph idx="1" type="body"/>
          </p:nvPr>
        </p:nvSpPr>
        <p:spPr>
          <a:xfrm>
            <a:off x="78750" y="908925"/>
            <a:ext cx="8986500" cy="37248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AutoNum type="arabicParenR"/>
            </a:pPr>
            <a:r>
              <a:rPr lang="en"/>
              <a:t>Choosing cities and cuisines - some cities did not have enough of </a:t>
            </a:r>
            <a:r>
              <a:rPr lang="en"/>
              <a:t>cuisine</a:t>
            </a:r>
            <a:r>
              <a:rPr lang="en"/>
              <a:t> type we had requested. We wanted to choose the 10 most populous cities, but some did not have enough </a:t>
            </a:r>
            <a:r>
              <a:rPr lang="en"/>
              <a:t>restaurants</a:t>
            </a:r>
            <a:r>
              <a:rPr lang="en"/>
              <a:t> based </a:t>
            </a:r>
            <a:r>
              <a:rPr lang="en"/>
              <a:t>on</a:t>
            </a:r>
            <a:r>
              <a:rPr lang="en"/>
              <a:t> the cuisine we chose.</a:t>
            </a:r>
            <a:endParaRPr/>
          </a:p>
          <a:p>
            <a:pPr indent="-342900" lvl="0" marL="457200" rtl="0">
              <a:spcBef>
                <a:spcPts val="0"/>
              </a:spcBef>
              <a:spcAft>
                <a:spcPts val="0"/>
              </a:spcAft>
              <a:buSzPts val="1800"/>
              <a:buAutoNum type="arabicParenR"/>
            </a:pPr>
            <a:r>
              <a:rPr lang="en"/>
              <a:t>There are 34 cities in Orange County, so we chose only 10 cities and their 100 most popular </a:t>
            </a:r>
            <a:r>
              <a:rPr lang="en"/>
              <a:t>restaurants to limit the amount of data we would use. Yelp has a limit of only 50 restaurants per search so we chose the top 100 based on the limit.</a:t>
            </a:r>
            <a:endParaRPr/>
          </a:p>
          <a:p>
            <a:pPr indent="-342900" lvl="0" marL="457200" rtl="0">
              <a:spcBef>
                <a:spcPts val="0"/>
              </a:spcBef>
              <a:spcAft>
                <a:spcPts val="0"/>
              </a:spcAft>
              <a:buSzPts val="1800"/>
              <a:buAutoNum type="arabicParenR"/>
            </a:pPr>
            <a:r>
              <a:rPr lang="en"/>
              <a:t>We were interested in sorting the price points by zip code to break down even further to find exact locations but the numerous zip codes made this difficult so we switched to cities.</a:t>
            </a:r>
            <a:endParaRPr/>
          </a:p>
          <a:p>
            <a:pPr indent="-342900" lvl="0" marL="457200">
              <a:spcBef>
                <a:spcPts val="0"/>
              </a:spcBef>
              <a:spcAft>
                <a:spcPts val="0"/>
              </a:spcAft>
              <a:buSzPts val="1800"/>
              <a:buAutoNum type="arabicParenR"/>
            </a:pPr>
            <a:r>
              <a:rPr lang="en"/>
              <a:t>We would research the entirety of the County and add more restaurants to get more varied and in-depth  results. Our results favored cuisines with less density and a more varied and fuller data set would have mitigated this discrepancy.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Q &amp; A!</a:t>
            </a:r>
            <a:endParaRPr/>
          </a:p>
        </p:txBody>
      </p:sp>
      <p:pic>
        <p:nvPicPr>
          <p:cNvPr id="174" name="Shape 174"/>
          <p:cNvPicPr preferRelativeResize="0"/>
          <p:nvPr/>
        </p:nvPicPr>
        <p:blipFill>
          <a:blip r:embed="rId3">
            <a:alphaModFix/>
          </a:blip>
          <a:stretch>
            <a:fillRect/>
          </a:stretch>
        </p:blipFill>
        <p:spPr>
          <a:xfrm>
            <a:off x="2080150" y="1101875"/>
            <a:ext cx="5174443" cy="38209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Shape 64"/>
          <p:cNvSpPr txBox="1"/>
          <p:nvPr>
            <p:ph type="title"/>
          </p:nvPr>
        </p:nvSpPr>
        <p:spPr>
          <a:xfrm>
            <a:off x="311700" y="2085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Motivation &amp; Summary</a:t>
            </a:r>
            <a:endParaRPr/>
          </a:p>
        </p:txBody>
      </p:sp>
      <p:sp>
        <p:nvSpPr>
          <p:cNvPr id="65" name="Shape 65"/>
          <p:cNvSpPr txBox="1"/>
          <p:nvPr>
            <p:ph idx="1" type="body"/>
          </p:nvPr>
        </p:nvSpPr>
        <p:spPr>
          <a:xfrm>
            <a:off x="311700" y="1234050"/>
            <a:ext cx="3999900" cy="3334800"/>
          </a:xfrm>
          <a:prstGeom prst="rect">
            <a:avLst/>
          </a:prstGeom>
        </p:spPr>
        <p:txBody>
          <a:bodyPr anchorCtr="0" anchor="t" bIns="91425" lIns="91425" spcFirstLastPara="1" rIns="91425" wrap="square" tIns="91425">
            <a:noAutofit/>
          </a:bodyPr>
          <a:lstStyle/>
          <a:p>
            <a:pPr indent="0" lvl="0" marL="0" rtl="0">
              <a:lnSpc>
                <a:spcPct val="138000"/>
              </a:lnSpc>
              <a:spcBef>
                <a:spcPts val="0"/>
              </a:spcBef>
              <a:spcAft>
                <a:spcPts val="0"/>
              </a:spcAft>
              <a:buNone/>
            </a:pPr>
            <a:r>
              <a:rPr lang="en" sz="1150">
                <a:solidFill>
                  <a:srgbClr val="000000"/>
                </a:solidFill>
                <a:latin typeface="Arial"/>
                <a:ea typeface="Arial"/>
                <a:cs typeface="Arial"/>
                <a:sym typeface="Arial"/>
              </a:rPr>
              <a:t>One of our clients, a wealthy investor, would like to open a new restaurant in Orange County, and has narrowed the potential location down to 10 of the County’s most populous cities. </a:t>
            </a:r>
            <a:endParaRPr sz="1150">
              <a:solidFill>
                <a:srgbClr val="000000"/>
              </a:solidFill>
              <a:latin typeface="Arial"/>
              <a:ea typeface="Arial"/>
              <a:cs typeface="Arial"/>
              <a:sym typeface="Arial"/>
            </a:endParaRPr>
          </a:p>
          <a:p>
            <a:pPr indent="0" lvl="0" marL="0" rtl="0">
              <a:lnSpc>
                <a:spcPct val="138000"/>
              </a:lnSpc>
              <a:spcBef>
                <a:spcPts val="800"/>
              </a:spcBef>
              <a:spcAft>
                <a:spcPts val="0"/>
              </a:spcAft>
              <a:buClr>
                <a:schemeClr val="dk2"/>
              </a:buClr>
              <a:buSzPts val="1100"/>
              <a:buFont typeface="Arial"/>
              <a:buNone/>
            </a:pPr>
            <a:r>
              <a:rPr lang="en" sz="1150">
                <a:latin typeface="Arial"/>
                <a:ea typeface="Arial"/>
                <a:cs typeface="Arial"/>
                <a:sym typeface="Arial"/>
              </a:rPr>
              <a:t>Our client wants to know the following: which city they can charge the highest price in, how long they should stay open to maximize customer ratings, and which type of cuisine they should serve based on the most popular customer ratings.</a:t>
            </a:r>
            <a:endParaRPr sz="1150">
              <a:latin typeface="Arial"/>
              <a:ea typeface="Arial"/>
              <a:cs typeface="Arial"/>
              <a:sym typeface="Arial"/>
            </a:endParaRPr>
          </a:p>
          <a:p>
            <a:pPr indent="0" lvl="0" marL="0" rtl="0">
              <a:lnSpc>
                <a:spcPct val="138000"/>
              </a:lnSpc>
              <a:spcBef>
                <a:spcPts val="800"/>
              </a:spcBef>
              <a:spcAft>
                <a:spcPts val="0"/>
              </a:spcAft>
              <a:buClr>
                <a:schemeClr val="dk2"/>
              </a:buClr>
              <a:buSzPts val="1100"/>
              <a:buFont typeface="Arial"/>
              <a:buNone/>
            </a:pPr>
            <a:r>
              <a:rPr lang="en" sz="1150">
                <a:latin typeface="Arial"/>
                <a:ea typeface="Arial"/>
                <a:cs typeface="Arial"/>
                <a:sym typeface="Arial"/>
              </a:rPr>
              <a:t>To do that, we must figure out the most profitable location of the 10 cities selected; how long to keep the restaurant running for, and last but not least, what cuisine to specialize in to attract the most customers.</a:t>
            </a:r>
            <a:endParaRPr sz="1150">
              <a:latin typeface="Arial"/>
              <a:ea typeface="Arial"/>
              <a:cs typeface="Arial"/>
              <a:sym typeface="Arial"/>
            </a:endParaRPr>
          </a:p>
          <a:p>
            <a:pPr indent="0" lvl="0" marL="0" rtl="0">
              <a:lnSpc>
                <a:spcPct val="138000"/>
              </a:lnSpc>
              <a:spcBef>
                <a:spcPts val="800"/>
              </a:spcBef>
              <a:spcAft>
                <a:spcPts val="800"/>
              </a:spcAft>
              <a:buNone/>
            </a:pPr>
            <a:r>
              <a:t/>
            </a:r>
            <a:endParaRPr/>
          </a:p>
        </p:txBody>
      </p:sp>
      <p:sp>
        <p:nvSpPr>
          <p:cNvPr id="66" name="Shape 66"/>
          <p:cNvSpPr txBox="1"/>
          <p:nvPr>
            <p:ph idx="2" type="body"/>
          </p:nvPr>
        </p:nvSpPr>
        <p:spPr>
          <a:xfrm>
            <a:off x="4832400" y="1152750"/>
            <a:ext cx="3999900" cy="3497400"/>
          </a:xfrm>
          <a:prstGeom prst="rect">
            <a:avLst/>
          </a:prstGeom>
        </p:spPr>
        <p:txBody>
          <a:bodyPr anchorCtr="0" anchor="t" bIns="91425" lIns="91425" spcFirstLastPara="1" rIns="91425" wrap="square" tIns="91425">
            <a:noAutofit/>
          </a:bodyPr>
          <a:lstStyle/>
          <a:p>
            <a:pPr indent="-301625" lvl="0" marL="457200" rtl="0">
              <a:lnSpc>
                <a:spcPct val="137934"/>
              </a:lnSpc>
              <a:spcBef>
                <a:spcPts val="0"/>
              </a:spcBef>
              <a:spcAft>
                <a:spcPts val="0"/>
              </a:spcAft>
              <a:buClr>
                <a:srgbClr val="000000"/>
              </a:buClr>
              <a:buSzPts val="1150"/>
              <a:buFont typeface="Arial"/>
              <a:buAutoNum type="arabicPeriod"/>
            </a:pPr>
            <a:r>
              <a:rPr b="1" lang="en" sz="1150">
                <a:solidFill>
                  <a:srgbClr val="000000"/>
                </a:solidFill>
                <a:latin typeface="Arial"/>
                <a:ea typeface="Arial"/>
                <a:cs typeface="Arial"/>
                <a:sym typeface="Arial"/>
              </a:rPr>
              <a:t>Cities vs Price Point:</a:t>
            </a:r>
            <a:endParaRPr b="1" sz="1150">
              <a:solidFill>
                <a:srgbClr val="000000"/>
              </a:solidFill>
              <a:latin typeface="Arial"/>
              <a:ea typeface="Arial"/>
              <a:cs typeface="Arial"/>
              <a:sym typeface="Arial"/>
            </a:endParaRPr>
          </a:p>
          <a:p>
            <a:pPr indent="0" lvl="0" marL="0" rtl="0">
              <a:lnSpc>
                <a:spcPct val="138000"/>
              </a:lnSpc>
              <a:spcBef>
                <a:spcPts val="800"/>
              </a:spcBef>
              <a:spcAft>
                <a:spcPts val="0"/>
              </a:spcAft>
              <a:buNone/>
            </a:pPr>
            <a:r>
              <a:rPr lang="en" sz="1150">
                <a:solidFill>
                  <a:srgbClr val="000000"/>
                </a:solidFill>
                <a:latin typeface="Arial"/>
                <a:ea typeface="Arial"/>
                <a:cs typeface="Arial"/>
                <a:sym typeface="Arial"/>
              </a:rPr>
              <a:t>Business question: Which city, of the chosen 10, has the highest price point for popular restaurants?</a:t>
            </a:r>
            <a:endParaRPr sz="1150">
              <a:solidFill>
                <a:srgbClr val="000000"/>
              </a:solidFill>
              <a:latin typeface="Arial"/>
              <a:ea typeface="Arial"/>
              <a:cs typeface="Arial"/>
              <a:sym typeface="Arial"/>
            </a:endParaRPr>
          </a:p>
          <a:p>
            <a:pPr indent="0" lvl="0" marL="0" rtl="0">
              <a:lnSpc>
                <a:spcPct val="138000"/>
              </a:lnSpc>
              <a:spcBef>
                <a:spcPts val="800"/>
              </a:spcBef>
              <a:spcAft>
                <a:spcPts val="0"/>
              </a:spcAft>
              <a:buNone/>
            </a:pPr>
            <a:r>
              <a:t/>
            </a:r>
            <a:endParaRPr sz="1150">
              <a:solidFill>
                <a:srgbClr val="000000"/>
              </a:solidFill>
              <a:latin typeface="Arial"/>
              <a:ea typeface="Arial"/>
              <a:cs typeface="Arial"/>
              <a:sym typeface="Arial"/>
            </a:endParaRPr>
          </a:p>
          <a:p>
            <a:pPr indent="0" lvl="0" marL="0" rtl="0">
              <a:lnSpc>
                <a:spcPct val="137934"/>
              </a:lnSpc>
              <a:spcBef>
                <a:spcPts val="800"/>
              </a:spcBef>
              <a:spcAft>
                <a:spcPts val="0"/>
              </a:spcAft>
              <a:buNone/>
            </a:pPr>
            <a:r>
              <a:rPr b="1" lang="en" sz="1150">
                <a:solidFill>
                  <a:srgbClr val="000000"/>
                </a:solidFill>
                <a:latin typeface="Arial"/>
                <a:ea typeface="Arial"/>
                <a:cs typeface="Arial"/>
                <a:sym typeface="Arial"/>
              </a:rPr>
              <a:t>2.	Hours of Operation vs Customer Rating</a:t>
            </a:r>
            <a:endParaRPr b="1" sz="1150">
              <a:solidFill>
                <a:srgbClr val="000000"/>
              </a:solidFill>
              <a:latin typeface="Arial"/>
              <a:ea typeface="Arial"/>
              <a:cs typeface="Arial"/>
              <a:sym typeface="Arial"/>
            </a:endParaRPr>
          </a:p>
          <a:p>
            <a:pPr indent="0" lvl="0" marL="0" rtl="0">
              <a:lnSpc>
                <a:spcPct val="138000"/>
              </a:lnSpc>
              <a:spcBef>
                <a:spcPts val="800"/>
              </a:spcBef>
              <a:spcAft>
                <a:spcPts val="0"/>
              </a:spcAft>
              <a:buNone/>
            </a:pPr>
            <a:r>
              <a:rPr lang="en" sz="1150">
                <a:solidFill>
                  <a:srgbClr val="000000"/>
                </a:solidFill>
                <a:latin typeface="Arial"/>
                <a:ea typeface="Arial"/>
                <a:cs typeface="Arial"/>
                <a:sym typeface="Arial"/>
              </a:rPr>
              <a:t>Business question: How many hours of operation should you open your restaurant for?</a:t>
            </a:r>
            <a:endParaRPr sz="1150">
              <a:solidFill>
                <a:srgbClr val="000000"/>
              </a:solidFill>
              <a:latin typeface="Arial"/>
              <a:ea typeface="Arial"/>
              <a:cs typeface="Arial"/>
              <a:sym typeface="Arial"/>
            </a:endParaRPr>
          </a:p>
          <a:p>
            <a:pPr indent="0" lvl="0" marL="0" rtl="0">
              <a:lnSpc>
                <a:spcPct val="138000"/>
              </a:lnSpc>
              <a:spcBef>
                <a:spcPts val="800"/>
              </a:spcBef>
              <a:spcAft>
                <a:spcPts val="0"/>
              </a:spcAft>
              <a:buNone/>
            </a:pPr>
            <a:r>
              <a:t/>
            </a:r>
            <a:endParaRPr sz="1150">
              <a:solidFill>
                <a:srgbClr val="000000"/>
              </a:solidFill>
              <a:latin typeface="Arial"/>
              <a:ea typeface="Arial"/>
              <a:cs typeface="Arial"/>
              <a:sym typeface="Arial"/>
            </a:endParaRPr>
          </a:p>
          <a:p>
            <a:pPr indent="0" lvl="0" marL="0" rtl="0">
              <a:lnSpc>
                <a:spcPct val="137934"/>
              </a:lnSpc>
              <a:spcBef>
                <a:spcPts val="800"/>
              </a:spcBef>
              <a:spcAft>
                <a:spcPts val="0"/>
              </a:spcAft>
              <a:buNone/>
            </a:pPr>
            <a:r>
              <a:rPr b="1" lang="en" sz="1150">
                <a:solidFill>
                  <a:srgbClr val="000000"/>
                </a:solidFill>
                <a:latin typeface="Arial"/>
                <a:ea typeface="Arial"/>
                <a:cs typeface="Arial"/>
                <a:sym typeface="Arial"/>
              </a:rPr>
              <a:t>3.	Cuisine vs Customer Rating</a:t>
            </a:r>
            <a:endParaRPr b="1" sz="1150">
              <a:solidFill>
                <a:srgbClr val="000000"/>
              </a:solidFill>
              <a:latin typeface="Arial"/>
              <a:ea typeface="Arial"/>
              <a:cs typeface="Arial"/>
              <a:sym typeface="Arial"/>
            </a:endParaRPr>
          </a:p>
          <a:p>
            <a:pPr indent="0" lvl="0" marL="0" rtl="0">
              <a:lnSpc>
                <a:spcPct val="138000"/>
              </a:lnSpc>
              <a:spcBef>
                <a:spcPts val="800"/>
              </a:spcBef>
              <a:spcAft>
                <a:spcPts val="0"/>
              </a:spcAft>
              <a:buNone/>
            </a:pPr>
            <a:r>
              <a:rPr lang="en" sz="1150">
                <a:solidFill>
                  <a:srgbClr val="000000"/>
                </a:solidFill>
                <a:latin typeface="Arial"/>
                <a:ea typeface="Arial"/>
                <a:cs typeface="Arial"/>
                <a:sym typeface="Arial"/>
              </a:rPr>
              <a:t>Business question: What’s the most popular restaurant cuisine in these OC cities?</a:t>
            </a:r>
            <a:endParaRPr sz="1150">
              <a:solidFill>
                <a:srgbClr val="000000"/>
              </a:solidFill>
              <a:latin typeface="Arial"/>
              <a:ea typeface="Arial"/>
              <a:cs typeface="Arial"/>
              <a:sym typeface="Arial"/>
            </a:endParaRPr>
          </a:p>
          <a:p>
            <a:pPr indent="0" lvl="0" marL="0" rtl="0">
              <a:lnSpc>
                <a:spcPct val="138000"/>
              </a:lnSpc>
              <a:spcBef>
                <a:spcPts val="800"/>
              </a:spcBef>
              <a:spcAft>
                <a:spcPts val="0"/>
              </a:spcAft>
              <a:buNone/>
            </a:pPr>
            <a:br>
              <a:rPr lang="en" sz="1150">
                <a:solidFill>
                  <a:srgbClr val="000000"/>
                </a:solidFill>
                <a:latin typeface="Arial"/>
                <a:ea typeface="Arial"/>
                <a:cs typeface="Arial"/>
                <a:sym typeface="Arial"/>
              </a:rPr>
            </a:br>
            <a:br>
              <a:rPr lang="en" sz="1150">
                <a:solidFill>
                  <a:srgbClr val="000000"/>
                </a:solidFill>
                <a:latin typeface="Arial"/>
                <a:ea typeface="Arial"/>
                <a:cs typeface="Arial"/>
                <a:sym typeface="Arial"/>
              </a:rPr>
            </a:br>
            <a:endParaRPr sz="1150">
              <a:solidFill>
                <a:srgbClr val="000000"/>
              </a:solidFill>
              <a:latin typeface="Arial"/>
              <a:ea typeface="Arial"/>
              <a:cs typeface="Arial"/>
              <a:sym typeface="Arial"/>
            </a:endParaRPr>
          </a:p>
          <a:p>
            <a:pPr indent="0" lvl="0" marL="0">
              <a:spcBef>
                <a:spcPts val="8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Shape 71"/>
          <p:cNvSpPr txBox="1"/>
          <p:nvPr>
            <p:ph type="title"/>
          </p:nvPr>
        </p:nvSpPr>
        <p:spPr>
          <a:xfrm>
            <a:off x="311700" y="18637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Questions &amp; Data</a:t>
            </a:r>
            <a:endParaRPr/>
          </a:p>
        </p:txBody>
      </p:sp>
      <p:sp>
        <p:nvSpPr>
          <p:cNvPr id="72" name="Shape 72"/>
          <p:cNvSpPr txBox="1"/>
          <p:nvPr>
            <p:ph idx="1" type="body"/>
          </p:nvPr>
        </p:nvSpPr>
        <p:spPr>
          <a:xfrm>
            <a:off x="311700" y="945925"/>
            <a:ext cx="8364300" cy="3902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1) </a:t>
            </a:r>
            <a:r>
              <a:rPr lang="en" sz="1150">
                <a:latin typeface="Arial"/>
                <a:ea typeface="Arial"/>
                <a:cs typeface="Arial"/>
                <a:sym typeface="Arial"/>
              </a:rPr>
              <a:t>Business question: Which city, of the chosen 10, has the highest price point for popular restaurants? </a:t>
            </a:r>
            <a:endParaRPr sz="1150">
              <a:latin typeface="Arial"/>
              <a:ea typeface="Arial"/>
              <a:cs typeface="Arial"/>
              <a:sym typeface="Arial"/>
            </a:endParaRPr>
          </a:p>
          <a:p>
            <a:pPr indent="0" lvl="0" marL="457200" rtl="0">
              <a:spcBef>
                <a:spcPts val="1600"/>
              </a:spcBef>
              <a:spcAft>
                <a:spcPts val="0"/>
              </a:spcAft>
              <a:buNone/>
            </a:pPr>
            <a:r>
              <a:rPr lang="en" sz="1150">
                <a:latin typeface="Arial"/>
                <a:ea typeface="Arial"/>
                <a:cs typeface="Arial"/>
                <a:sym typeface="Arial"/>
              </a:rPr>
              <a:t>We wanted to determine which city had the most popular </a:t>
            </a:r>
            <a:r>
              <a:rPr lang="en" sz="1150">
                <a:latin typeface="Arial"/>
                <a:ea typeface="Arial"/>
                <a:cs typeface="Arial"/>
                <a:sym typeface="Arial"/>
              </a:rPr>
              <a:t>restaurants</a:t>
            </a:r>
            <a:r>
              <a:rPr lang="en" sz="1150">
                <a:latin typeface="Arial"/>
                <a:ea typeface="Arial"/>
                <a:cs typeface="Arial"/>
                <a:sym typeface="Arial"/>
              </a:rPr>
              <a:t> and were also charging the most money. We chose 10 of the most populous city from Orange County and their 100 most popular </a:t>
            </a:r>
            <a:r>
              <a:rPr lang="en" sz="1150">
                <a:latin typeface="Arial"/>
                <a:ea typeface="Arial"/>
                <a:cs typeface="Arial"/>
                <a:sym typeface="Arial"/>
              </a:rPr>
              <a:t>restaurants</a:t>
            </a:r>
            <a:r>
              <a:rPr lang="en" sz="1150">
                <a:latin typeface="Arial"/>
                <a:ea typeface="Arial"/>
                <a:cs typeface="Arial"/>
                <a:sym typeface="Arial"/>
              </a:rPr>
              <a:t>. Next, we discovered their </a:t>
            </a:r>
            <a:r>
              <a:rPr lang="en" sz="1150">
                <a:latin typeface="Arial"/>
                <a:ea typeface="Arial"/>
                <a:cs typeface="Arial"/>
                <a:sym typeface="Arial"/>
              </a:rPr>
              <a:t>price</a:t>
            </a:r>
            <a:r>
              <a:rPr lang="en" sz="1150">
                <a:latin typeface="Arial"/>
                <a:ea typeface="Arial"/>
                <a:cs typeface="Arial"/>
                <a:sym typeface="Arial"/>
              </a:rPr>
              <a:t> point based on the yelp valuation and sorted them in categories. From there we found the </a:t>
            </a:r>
            <a:r>
              <a:rPr lang="en" sz="1150">
                <a:latin typeface="Arial"/>
                <a:ea typeface="Arial"/>
                <a:cs typeface="Arial"/>
                <a:sym typeface="Arial"/>
              </a:rPr>
              <a:t>averages</a:t>
            </a:r>
            <a:r>
              <a:rPr lang="en" sz="1150">
                <a:latin typeface="Arial"/>
                <a:ea typeface="Arial"/>
                <a:cs typeface="Arial"/>
                <a:sym typeface="Arial"/>
              </a:rPr>
              <a:t> of the popular </a:t>
            </a:r>
            <a:r>
              <a:rPr lang="en" sz="1150">
                <a:latin typeface="Arial"/>
                <a:ea typeface="Arial"/>
                <a:cs typeface="Arial"/>
                <a:sym typeface="Arial"/>
              </a:rPr>
              <a:t>restaurants</a:t>
            </a:r>
            <a:r>
              <a:rPr lang="en" sz="1150">
                <a:latin typeface="Arial"/>
                <a:ea typeface="Arial"/>
                <a:cs typeface="Arial"/>
                <a:sym typeface="Arial"/>
              </a:rPr>
              <a:t> and their price points per city. We found the data using the Yelp API.</a:t>
            </a:r>
            <a:endParaRPr sz="1150">
              <a:latin typeface="Arial"/>
              <a:ea typeface="Arial"/>
              <a:cs typeface="Arial"/>
              <a:sym typeface="Arial"/>
            </a:endParaRPr>
          </a:p>
          <a:p>
            <a:pPr indent="0" lvl="0" marL="0">
              <a:spcBef>
                <a:spcPts val="1600"/>
              </a:spcBef>
              <a:spcAft>
                <a:spcPts val="0"/>
              </a:spcAft>
              <a:buNone/>
            </a:pPr>
            <a:r>
              <a:rPr lang="en" sz="1150">
                <a:latin typeface="Arial"/>
                <a:ea typeface="Arial"/>
                <a:cs typeface="Arial"/>
                <a:sym typeface="Arial"/>
              </a:rPr>
              <a:t>2) Business question: How many hours of operation should you open your restaurant for?</a:t>
            </a:r>
            <a:endParaRPr sz="1150">
              <a:latin typeface="Arial"/>
              <a:ea typeface="Arial"/>
              <a:cs typeface="Arial"/>
              <a:sym typeface="Arial"/>
            </a:endParaRPr>
          </a:p>
          <a:p>
            <a:pPr indent="0" lvl="0" marL="457200" rtl="0">
              <a:spcBef>
                <a:spcPts val="1600"/>
              </a:spcBef>
              <a:spcAft>
                <a:spcPts val="0"/>
              </a:spcAft>
              <a:buNone/>
            </a:pPr>
            <a:r>
              <a:rPr lang="en" sz="1150">
                <a:latin typeface="Arial"/>
                <a:ea typeface="Arial"/>
                <a:cs typeface="Arial"/>
                <a:sym typeface="Arial"/>
              </a:rPr>
              <a:t>We wanted to determine the ideal time to keep a </a:t>
            </a:r>
            <a:r>
              <a:rPr lang="en" sz="1150">
                <a:latin typeface="Arial"/>
                <a:ea typeface="Arial"/>
                <a:cs typeface="Arial"/>
                <a:sym typeface="Arial"/>
              </a:rPr>
              <a:t>restaurant</a:t>
            </a:r>
            <a:r>
              <a:rPr lang="en" sz="1150">
                <a:latin typeface="Arial"/>
                <a:ea typeface="Arial"/>
                <a:cs typeface="Arial"/>
                <a:sym typeface="Arial"/>
              </a:rPr>
              <a:t> open for while </a:t>
            </a:r>
            <a:r>
              <a:rPr lang="en" sz="1150">
                <a:latin typeface="Arial"/>
                <a:ea typeface="Arial"/>
                <a:cs typeface="Arial"/>
                <a:sym typeface="Arial"/>
              </a:rPr>
              <a:t>maintaining</a:t>
            </a:r>
            <a:r>
              <a:rPr lang="en" sz="1150">
                <a:latin typeface="Arial"/>
                <a:ea typeface="Arial"/>
                <a:cs typeface="Arial"/>
                <a:sym typeface="Arial"/>
              </a:rPr>
              <a:t> the </a:t>
            </a:r>
            <a:r>
              <a:rPr lang="en" sz="1150">
                <a:latin typeface="Arial"/>
                <a:ea typeface="Arial"/>
                <a:cs typeface="Arial"/>
                <a:sym typeface="Arial"/>
              </a:rPr>
              <a:t>highest</a:t>
            </a:r>
            <a:r>
              <a:rPr lang="en" sz="1150">
                <a:latin typeface="Arial"/>
                <a:ea typeface="Arial"/>
                <a:cs typeface="Arial"/>
                <a:sym typeface="Arial"/>
              </a:rPr>
              <a:t> possible ratings. From the </a:t>
            </a:r>
            <a:r>
              <a:rPr lang="en" sz="1150">
                <a:latin typeface="Arial"/>
                <a:ea typeface="Arial"/>
                <a:cs typeface="Arial"/>
                <a:sym typeface="Arial"/>
              </a:rPr>
              <a:t>restaurants</a:t>
            </a:r>
            <a:r>
              <a:rPr lang="en" sz="1150">
                <a:latin typeface="Arial"/>
                <a:ea typeface="Arial"/>
                <a:cs typeface="Arial"/>
                <a:sym typeface="Arial"/>
              </a:rPr>
              <a:t> we chose in the last question, we got total hours of operation of the </a:t>
            </a:r>
            <a:r>
              <a:rPr lang="en" sz="1150">
                <a:latin typeface="Arial"/>
                <a:ea typeface="Arial"/>
                <a:cs typeface="Arial"/>
                <a:sym typeface="Arial"/>
              </a:rPr>
              <a:t>restaurants</a:t>
            </a:r>
            <a:r>
              <a:rPr lang="en" sz="1150">
                <a:latin typeface="Arial"/>
                <a:ea typeface="Arial"/>
                <a:cs typeface="Arial"/>
                <a:sym typeface="Arial"/>
              </a:rPr>
              <a:t> for the week, and their yelp rating from the Yelp API. Then, we sorted the </a:t>
            </a:r>
            <a:r>
              <a:rPr lang="en" sz="1150">
                <a:latin typeface="Arial"/>
                <a:ea typeface="Arial"/>
                <a:cs typeface="Arial"/>
                <a:sym typeface="Arial"/>
              </a:rPr>
              <a:t>restaurants</a:t>
            </a:r>
            <a:r>
              <a:rPr lang="en" sz="1150">
                <a:latin typeface="Arial"/>
                <a:ea typeface="Arial"/>
                <a:cs typeface="Arial"/>
                <a:sym typeface="Arial"/>
              </a:rPr>
              <a:t> into categories based on yelp rating and found the average rating per total operation hours</a:t>
            </a:r>
            <a:endParaRPr sz="1150">
              <a:latin typeface="Arial"/>
              <a:ea typeface="Arial"/>
              <a:cs typeface="Arial"/>
              <a:sym typeface="Arial"/>
            </a:endParaRPr>
          </a:p>
          <a:p>
            <a:pPr indent="0" lvl="0" marL="0" rtl="0">
              <a:spcBef>
                <a:spcPts val="1600"/>
              </a:spcBef>
              <a:spcAft>
                <a:spcPts val="0"/>
              </a:spcAft>
              <a:buNone/>
            </a:pPr>
            <a:r>
              <a:rPr lang="en" sz="1150">
                <a:latin typeface="Arial"/>
                <a:ea typeface="Arial"/>
                <a:cs typeface="Arial"/>
                <a:sym typeface="Arial"/>
              </a:rPr>
              <a:t>3) Business question: What’s the most popular restaurant cuisine in these OC cities?</a:t>
            </a:r>
            <a:endParaRPr sz="1150">
              <a:latin typeface="Arial"/>
              <a:ea typeface="Arial"/>
              <a:cs typeface="Arial"/>
              <a:sym typeface="Arial"/>
            </a:endParaRPr>
          </a:p>
          <a:p>
            <a:pPr indent="0" lvl="0" marL="457200" rtl="0">
              <a:spcBef>
                <a:spcPts val="1600"/>
              </a:spcBef>
              <a:spcAft>
                <a:spcPts val="0"/>
              </a:spcAft>
              <a:buNone/>
            </a:pPr>
            <a:r>
              <a:rPr lang="en" sz="1150">
                <a:latin typeface="Arial"/>
                <a:ea typeface="Arial"/>
                <a:cs typeface="Arial"/>
                <a:sym typeface="Arial"/>
              </a:rPr>
              <a:t>We wanted to determine which </a:t>
            </a:r>
            <a:r>
              <a:rPr lang="en" sz="1150">
                <a:latin typeface="Arial"/>
                <a:ea typeface="Arial"/>
                <a:cs typeface="Arial"/>
                <a:sym typeface="Arial"/>
              </a:rPr>
              <a:t>restaurant</a:t>
            </a:r>
            <a:r>
              <a:rPr lang="en" sz="1150">
                <a:latin typeface="Arial"/>
                <a:ea typeface="Arial"/>
                <a:cs typeface="Arial"/>
                <a:sym typeface="Arial"/>
              </a:rPr>
              <a:t> </a:t>
            </a:r>
            <a:r>
              <a:rPr lang="en" sz="1150">
                <a:latin typeface="Arial"/>
                <a:ea typeface="Arial"/>
                <a:cs typeface="Arial"/>
                <a:sym typeface="Arial"/>
              </a:rPr>
              <a:t>cuisine</a:t>
            </a:r>
            <a:r>
              <a:rPr lang="en" sz="1150">
                <a:latin typeface="Arial"/>
                <a:ea typeface="Arial"/>
                <a:cs typeface="Arial"/>
                <a:sym typeface="Arial"/>
              </a:rPr>
              <a:t> our client should open. We determined this by pulling data of the top 100 </a:t>
            </a:r>
            <a:r>
              <a:rPr lang="en" sz="1150">
                <a:latin typeface="Arial"/>
                <a:ea typeface="Arial"/>
                <a:cs typeface="Arial"/>
                <a:sym typeface="Arial"/>
              </a:rPr>
              <a:t>restaurants</a:t>
            </a:r>
            <a:r>
              <a:rPr lang="en" sz="1150">
                <a:latin typeface="Arial"/>
                <a:ea typeface="Arial"/>
                <a:cs typeface="Arial"/>
                <a:sym typeface="Arial"/>
              </a:rPr>
              <a:t> per the cities we chose, along with their ratings. From there, we sorted the </a:t>
            </a:r>
            <a:r>
              <a:rPr lang="en" sz="1150">
                <a:latin typeface="Arial"/>
                <a:ea typeface="Arial"/>
                <a:cs typeface="Arial"/>
                <a:sym typeface="Arial"/>
              </a:rPr>
              <a:t>restaurants</a:t>
            </a:r>
            <a:r>
              <a:rPr lang="en" sz="1150">
                <a:latin typeface="Arial"/>
                <a:ea typeface="Arial"/>
                <a:cs typeface="Arial"/>
                <a:sym typeface="Arial"/>
              </a:rPr>
              <a:t> into categories by cuisine and determined which cuisine type had the highest average rating.</a:t>
            </a:r>
            <a:endParaRPr sz="1150">
              <a:latin typeface="Arial"/>
              <a:ea typeface="Arial"/>
              <a:cs typeface="Arial"/>
              <a:sym typeface="Arial"/>
            </a:endParaRPr>
          </a:p>
          <a:p>
            <a:pPr indent="0" lvl="0" marL="0" rtl="0">
              <a:spcBef>
                <a:spcPts val="1600"/>
              </a:spcBef>
              <a:spcAft>
                <a:spcPts val="0"/>
              </a:spcAft>
              <a:buNone/>
            </a:pPr>
            <a:r>
              <a:rPr lang="en" sz="1150">
                <a:latin typeface="Arial"/>
                <a:ea typeface="Arial"/>
                <a:cs typeface="Arial"/>
                <a:sym typeface="Arial"/>
              </a:rPr>
              <a:t>	</a:t>
            </a:r>
            <a:endParaRPr sz="1150">
              <a:latin typeface="Arial"/>
              <a:ea typeface="Arial"/>
              <a:cs typeface="Arial"/>
              <a:sym typeface="Arial"/>
            </a:endParaRPr>
          </a:p>
          <a:p>
            <a:pPr indent="0" lvl="0" marL="0" rtl="0">
              <a:spcBef>
                <a:spcPts val="1600"/>
              </a:spcBef>
              <a:spcAft>
                <a:spcPts val="0"/>
              </a:spcAft>
              <a:buNone/>
            </a:pPr>
            <a:r>
              <a:rPr lang="en" sz="1150">
                <a:latin typeface="Arial"/>
                <a:ea typeface="Arial"/>
                <a:cs typeface="Arial"/>
                <a:sym typeface="Arial"/>
              </a:rPr>
              <a:t>	</a:t>
            </a:r>
            <a:endParaRPr sz="1150">
              <a:latin typeface="Arial"/>
              <a:ea typeface="Arial"/>
              <a:cs typeface="Arial"/>
              <a:sym typeface="Arial"/>
            </a:endParaRPr>
          </a:p>
          <a:p>
            <a:pPr indent="0" lvl="0" marL="0" rtl="0">
              <a:spcBef>
                <a:spcPts val="1600"/>
              </a:spcBef>
              <a:spcAft>
                <a:spcPts val="0"/>
              </a:spcAft>
              <a:buNone/>
            </a:pPr>
            <a:r>
              <a:t/>
            </a:r>
            <a:endParaRPr sz="1150">
              <a:latin typeface="Arial"/>
              <a:ea typeface="Arial"/>
              <a:cs typeface="Arial"/>
              <a:sym typeface="Arial"/>
            </a:endParaRPr>
          </a:p>
          <a:p>
            <a:pPr indent="0" lvl="0" marL="0" rtl="0">
              <a:spcBef>
                <a:spcPts val="1600"/>
              </a:spcBef>
              <a:spcAft>
                <a:spcPts val="1600"/>
              </a:spcAft>
              <a:buNone/>
            </a:pPr>
            <a:r>
              <a:rPr lang="en" sz="1150">
                <a:latin typeface="Arial"/>
                <a:ea typeface="Arial"/>
                <a:cs typeface="Arial"/>
                <a:sym typeface="Arial"/>
              </a:rPr>
              <a:t>	</a:t>
            </a:r>
            <a:endParaRPr sz="115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Shape 7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How to pull Data from Yelp Fusion API?</a:t>
            </a:r>
            <a:endParaRPr/>
          </a:p>
        </p:txBody>
      </p:sp>
      <p:sp>
        <p:nvSpPr>
          <p:cNvPr id="78" name="Shape 78"/>
          <p:cNvSpPr txBox="1"/>
          <p:nvPr>
            <p:ph idx="1" type="body"/>
          </p:nvPr>
        </p:nvSpPr>
        <p:spPr>
          <a:xfrm>
            <a:off x="311700" y="1005475"/>
            <a:ext cx="8520600" cy="10554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en"/>
              <a:t>Set Environment: </a:t>
            </a:r>
            <a:endParaRPr/>
          </a:p>
        </p:txBody>
      </p:sp>
      <p:pic>
        <p:nvPicPr>
          <p:cNvPr id="79" name="Shape 79"/>
          <p:cNvPicPr preferRelativeResize="0"/>
          <p:nvPr/>
        </p:nvPicPr>
        <p:blipFill>
          <a:blip r:embed="rId3">
            <a:alphaModFix/>
          </a:blip>
          <a:stretch>
            <a:fillRect/>
          </a:stretch>
        </p:blipFill>
        <p:spPr>
          <a:xfrm>
            <a:off x="547400" y="1386425"/>
            <a:ext cx="2383825" cy="674500"/>
          </a:xfrm>
          <a:prstGeom prst="rect">
            <a:avLst/>
          </a:prstGeom>
          <a:noFill/>
          <a:ln>
            <a:noFill/>
          </a:ln>
        </p:spPr>
      </p:pic>
      <p:pic>
        <p:nvPicPr>
          <p:cNvPr id="80" name="Shape 80"/>
          <p:cNvPicPr preferRelativeResize="0"/>
          <p:nvPr/>
        </p:nvPicPr>
        <p:blipFill>
          <a:blip r:embed="rId4">
            <a:alphaModFix/>
          </a:blip>
          <a:stretch>
            <a:fillRect/>
          </a:stretch>
        </p:blipFill>
        <p:spPr>
          <a:xfrm>
            <a:off x="559274" y="2409350"/>
            <a:ext cx="5973551" cy="1725700"/>
          </a:xfrm>
          <a:prstGeom prst="rect">
            <a:avLst/>
          </a:prstGeom>
          <a:noFill/>
          <a:ln>
            <a:noFill/>
          </a:ln>
        </p:spPr>
      </p:pic>
      <p:sp>
        <p:nvSpPr>
          <p:cNvPr id="81" name="Shape 81"/>
          <p:cNvSpPr txBox="1"/>
          <p:nvPr>
            <p:ph idx="1" type="body"/>
          </p:nvPr>
        </p:nvSpPr>
        <p:spPr>
          <a:xfrm>
            <a:off x="311700" y="1992700"/>
            <a:ext cx="8520600" cy="1055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Pulling Data:</a:t>
            </a:r>
            <a:r>
              <a:rPr lang="en"/>
              <a:t> </a:t>
            </a:r>
            <a:endParaRPr/>
          </a:p>
        </p:txBody>
      </p:sp>
      <p:pic>
        <p:nvPicPr>
          <p:cNvPr id="82" name="Shape 82"/>
          <p:cNvPicPr preferRelativeResize="0"/>
          <p:nvPr/>
        </p:nvPicPr>
        <p:blipFill>
          <a:blip r:embed="rId5">
            <a:alphaModFix/>
          </a:blip>
          <a:stretch>
            <a:fillRect/>
          </a:stretch>
        </p:blipFill>
        <p:spPr>
          <a:xfrm>
            <a:off x="714300" y="4085352"/>
            <a:ext cx="6550024" cy="430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Data Scoping and Data Limitations</a:t>
            </a:r>
            <a:endParaRPr/>
          </a:p>
        </p:txBody>
      </p:sp>
      <p:sp>
        <p:nvSpPr>
          <p:cNvPr id="88" name="Shape 88"/>
          <p:cNvSpPr txBox="1"/>
          <p:nvPr>
            <p:ph idx="1" type="body"/>
          </p:nvPr>
        </p:nvSpPr>
        <p:spPr>
          <a:xfrm>
            <a:off x="311700" y="1234075"/>
            <a:ext cx="8520600" cy="11280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en"/>
              <a:t> Cities </a:t>
            </a:r>
            <a:endParaRPr/>
          </a:p>
        </p:txBody>
      </p:sp>
      <p:pic>
        <p:nvPicPr>
          <p:cNvPr id="89" name="Shape 89"/>
          <p:cNvPicPr preferRelativeResize="0"/>
          <p:nvPr/>
        </p:nvPicPr>
        <p:blipFill>
          <a:blip r:embed="rId3">
            <a:alphaModFix/>
          </a:blip>
          <a:stretch>
            <a:fillRect/>
          </a:stretch>
        </p:blipFill>
        <p:spPr>
          <a:xfrm>
            <a:off x="434825" y="1760125"/>
            <a:ext cx="8322777" cy="388000"/>
          </a:xfrm>
          <a:prstGeom prst="rect">
            <a:avLst/>
          </a:prstGeom>
          <a:noFill/>
          <a:ln>
            <a:noFill/>
          </a:ln>
        </p:spPr>
      </p:pic>
      <p:sp>
        <p:nvSpPr>
          <p:cNvPr id="90" name="Shape 90"/>
          <p:cNvSpPr txBox="1"/>
          <p:nvPr>
            <p:ph idx="1" type="body"/>
          </p:nvPr>
        </p:nvSpPr>
        <p:spPr>
          <a:xfrm>
            <a:off x="246525" y="2276525"/>
            <a:ext cx="8520600" cy="11280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 Cuisine Types</a:t>
            </a:r>
            <a:endParaRPr/>
          </a:p>
          <a:p>
            <a:pPr indent="0" lvl="0" marL="0" rtl="0">
              <a:spcBef>
                <a:spcPts val="1600"/>
              </a:spcBef>
              <a:spcAft>
                <a:spcPts val="1600"/>
              </a:spcAft>
              <a:buNone/>
            </a:pPr>
            <a:r>
              <a:t/>
            </a:r>
            <a:endParaRPr/>
          </a:p>
        </p:txBody>
      </p:sp>
      <p:pic>
        <p:nvPicPr>
          <p:cNvPr id="91" name="Shape 91"/>
          <p:cNvPicPr preferRelativeResize="0"/>
          <p:nvPr/>
        </p:nvPicPr>
        <p:blipFill>
          <a:blip r:embed="rId4">
            <a:alphaModFix/>
          </a:blip>
          <a:stretch>
            <a:fillRect/>
          </a:stretch>
        </p:blipFill>
        <p:spPr>
          <a:xfrm>
            <a:off x="434820" y="2761025"/>
            <a:ext cx="8322780" cy="388000"/>
          </a:xfrm>
          <a:prstGeom prst="rect">
            <a:avLst/>
          </a:prstGeom>
          <a:noFill/>
          <a:ln>
            <a:noFill/>
          </a:ln>
        </p:spPr>
      </p:pic>
      <p:sp>
        <p:nvSpPr>
          <p:cNvPr id="92" name="Shape 92"/>
          <p:cNvSpPr txBox="1"/>
          <p:nvPr>
            <p:ph idx="1" type="body"/>
          </p:nvPr>
        </p:nvSpPr>
        <p:spPr>
          <a:xfrm>
            <a:off x="246525" y="3404525"/>
            <a:ext cx="8520600" cy="1405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Limitations</a:t>
            </a:r>
            <a:endParaRPr/>
          </a:p>
          <a:p>
            <a:pPr indent="-317500" lvl="1" marL="914400" rtl="0">
              <a:spcBef>
                <a:spcPts val="0"/>
              </a:spcBef>
              <a:spcAft>
                <a:spcPts val="0"/>
              </a:spcAft>
              <a:buSzPts val="1400"/>
              <a:buChar char="○"/>
            </a:pPr>
            <a:r>
              <a:rPr lang="en"/>
              <a:t>The Yelp API can only return up to 1,000 results at this time. The API does not allow more than 50 results per request. </a:t>
            </a:r>
            <a:endParaRPr/>
          </a:p>
          <a:p>
            <a:pPr indent="-317500" lvl="1" marL="914400" rtl="0">
              <a:spcBef>
                <a:spcPts val="0"/>
              </a:spcBef>
              <a:spcAft>
                <a:spcPts val="0"/>
              </a:spcAft>
              <a:buSzPts val="1400"/>
              <a:buChar char="○"/>
            </a:pPr>
            <a:r>
              <a:rPr lang="en"/>
              <a:t>Therefore, we chose to analyze data for the top 100 restaurants in the 10 most populous cities in Orange County, instead of the entire County.</a:t>
            </a:r>
            <a:endParaRPr/>
          </a:p>
          <a:p>
            <a:pPr indent="0" lvl="0" marL="0" rtl="0">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nvSpPr>
        <p:spPr>
          <a:xfrm rot="5400000">
            <a:off x="5934600" y="2519400"/>
            <a:ext cx="5728800" cy="690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3000">
                <a:highlight>
                  <a:srgbClr val="FFFF00"/>
                </a:highlight>
                <a:latin typeface="Oswald"/>
                <a:ea typeface="Oswald"/>
                <a:cs typeface="Oswald"/>
                <a:sym typeface="Oswald"/>
              </a:rPr>
              <a:t>Data Cleaning</a:t>
            </a:r>
            <a:endParaRPr sz="3000">
              <a:highlight>
                <a:srgbClr val="FFFF00"/>
              </a:highlight>
              <a:latin typeface="Oswald"/>
              <a:ea typeface="Oswald"/>
              <a:cs typeface="Oswald"/>
              <a:sym typeface="Oswald"/>
            </a:endParaRPr>
          </a:p>
        </p:txBody>
      </p:sp>
      <p:pic>
        <p:nvPicPr>
          <p:cNvPr id="98" name="Shape 98"/>
          <p:cNvPicPr preferRelativeResize="0"/>
          <p:nvPr/>
        </p:nvPicPr>
        <p:blipFill rotWithShape="1">
          <a:blip r:embed="rId3">
            <a:alphaModFix/>
          </a:blip>
          <a:srcRect b="0" l="0" r="22642" t="19504"/>
          <a:stretch/>
        </p:blipFill>
        <p:spPr>
          <a:xfrm>
            <a:off x="227500" y="191025"/>
            <a:ext cx="6363576" cy="4326224"/>
          </a:xfrm>
          <a:prstGeom prst="rect">
            <a:avLst/>
          </a:prstGeom>
          <a:noFill/>
          <a:ln>
            <a:noFill/>
          </a:ln>
        </p:spPr>
      </p:pic>
      <p:pic>
        <p:nvPicPr>
          <p:cNvPr id="99" name="Shape 99"/>
          <p:cNvPicPr preferRelativeResize="0"/>
          <p:nvPr/>
        </p:nvPicPr>
        <p:blipFill rotWithShape="1">
          <a:blip r:embed="rId4">
            <a:alphaModFix/>
          </a:blip>
          <a:srcRect b="0" l="62822" r="0" t="0"/>
          <a:stretch/>
        </p:blipFill>
        <p:spPr>
          <a:xfrm>
            <a:off x="7229175" y="88350"/>
            <a:ext cx="889750" cy="2276950"/>
          </a:xfrm>
          <a:prstGeom prst="rect">
            <a:avLst/>
          </a:prstGeom>
          <a:noFill/>
          <a:ln>
            <a:noFill/>
          </a:ln>
        </p:spPr>
      </p:pic>
      <p:pic>
        <p:nvPicPr>
          <p:cNvPr id="100" name="Shape 100"/>
          <p:cNvPicPr preferRelativeResize="0"/>
          <p:nvPr/>
        </p:nvPicPr>
        <p:blipFill>
          <a:blip r:embed="rId5">
            <a:alphaModFix/>
          </a:blip>
          <a:stretch>
            <a:fillRect/>
          </a:stretch>
        </p:blipFill>
        <p:spPr>
          <a:xfrm>
            <a:off x="6591075" y="3181265"/>
            <a:ext cx="2496901" cy="133598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Shape 105"/>
          <p:cNvPicPr preferRelativeResize="0"/>
          <p:nvPr/>
        </p:nvPicPr>
        <p:blipFill>
          <a:blip r:embed="rId3">
            <a:alphaModFix/>
          </a:blip>
          <a:stretch>
            <a:fillRect/>
          </a:stretch>
        </p:blipFill>
        <p:spPr>
          <a:xfrm>
            <a:off x="373925" y="561200"/>
            <a:ext cx="4292975" cy="1495500"/>
          </a:xfrm>
          <a:prstGeom prst="rect">
            <a:avLst/>
          </a:prstGeom>
          <a:noFill/>
          <a:ln>
            <a:noFill/>
          </a:ln>
        </p:spPr>
      </p:pic>
      <p:pic>
        <p:nvPicPr>
          <p:cNvPr id="106" name="Shape 106"/>
          <p:cNvPicPr preferRelativeResize="0"/>
          <p:nvPr/>
        </p:nvPicPr>
        <p:blipFill rotWithShape="1">
          <a:blip r:embed="rId4">
            <a:alphaModFix/>
          </a:blip>
          <a:srcRect b="20752" l="0" r="0" t="49601"/>
          <a:stretch/>
        </p:blipFill>
        <p:spPr>
          <a:xfrm>
            <a:off x="4819300" y="760600"/>
            <a:ext cx="4099674" cy="786450"/>
          </a:xfrm>
          <a:prstGeom prst="rect">
            <a:avLst/>
          </a:prstGeom>
          <a:noFill/>
          <a:ln>
            <a:noFill/>
          </a:ln>
        </p:spPr>
      </p:pic>
      <p:pic>
        <p:nvPicPr>
          <p:cNvPr id="107" name="Shape 107"/>
          <p:cNvPicPr preferRelativeResize="0"/>
          <p:nvPr/>
        </p:nvPicPr>
        <p:blipFill rotWithShape="1">
          <a:blip r:embed="rId5">
            <a:alphaModFix/>
          </a:blip>
          <a:srcRect b="0" l="0" r="3063" t="0"/>
          <a:stretch/>
        </p:blipFill>
        <p:spPr>
          <a:xfrm>
            <a:off x="373925" y="2208750"/>
            <a:ext cx="6412201" cy="2592775"/>
          </a:xfrm>
          <a:prstGeom prst="rect">
            <a:avLst/>
          </a:prstGeom>
          <a:noFill/>
          <a:ln>
            <a:noFill/>
          </a:ln>
        </p:spPr>
      </p:pic>
      <p:pic>
        <p:nvPicPr>
          <p:cNvPr id="108" name="Shape 108"/>
          <p:cNvPicPr preferRelativeResize="0"/>
          <p:nvPr/>
        </p:nvPicPr>
        <p:blipFill>
          <a:blip r:embed="rId6">
            <a:alphaModFix/>
          </a:blip>
          <a:stretch>
            <a:fillRect/>
          </a:stretch>
        </p:blipFill>
        <p:spPr>
          <a:xfrm>
            <a:off x="6724525" y="3244875"/>
            <a:ext cx="2332425" cy="1495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Shape 113"/>
          <p:cNvPicPr preferRelativeResize="0"/>
          <p:nvPr/>
        </p:nvPicPr>
        <p:blipFill>
          <a:blip r:embed="rId3">
            <a:alphaModFix/>
          </a:blip>
          <a:stretch>
            <a:fillRect/>
          </a:stretch>
        </p:blipFill>
        <p:spPr>
          <a:xfrm>
            <a:off x="149025" y="152400"/>
            <a:ext cx="8845951" cy="4838700"/>
          </a:xfrm>
          <a:prstGeom prst="rect">
            <a:avLst/>
          </a:prstGeom>
          <a:noFill/>
          <a:ln>
            <a:noFill/>
          </a:ln>
        </p:spPr>
      </p:pic>
      <p:pic>
        <p:nvPicPr>
          <p:cNvPr id="114" name="Shape 114"/>
          <p:cNvPicPr preferRelativeResize="0"/>
          <p:nvPr/>
        </p:nvPicPr>
        <p:blipFill>
          <a:blip r:embed="rId4">
            <a:alphaModFix/>
          </a:blip>
          <a:stretch>
            <a:fillRect/>
          </a:stretch>
        </p:blipFill>
        <p:spPr>
          <a:xfrm>
            <a:off x="148590" y="88175"/>
            <a:ext cx="884682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Shape 119"/>
          <p:cNvPicPr preferRelativeResize="0"/>
          <p:nvPr/>
        </p:nvPicPr>
        <p:blipFill>
          <a:blip r:embed="rId3">
            <a:alphaModFix/>
          </a:blip>
          <a:stretch>
            <a:fillRect/>
          </a:stretch>
        </p:blipFill>
        <p:spPr>
          <a:xfrm>
            <a:off x="1005325" y="983275"/>
            <a:ext cx="7133325" cy="3962950"/>
          </a:xfrm>
          <a:prstGeom prst="rect">
            <a:avLst/>
          </a:prstGeom>
          <a:noFill/>
          <a:ln>
            <a:noFill/>
          </a:ln>
        </p:spPr>
      </p:pic>
      <p:sp>
        <p:nvSpPr>
          <p:cNvPr id="120" name="Shape 120"/>
          <p:cNvSpPr txBox="1"/>
          <p:nvPr>
            <p:ph type="title"/>
          </p:nvPr>
        </p:nvSpPr>
        <p:spPr>
          <a:xfrm>
            <a:off x="311700" y="30800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Code for stacked bar graph</a:t>
            </a:r>
            <a:endParaRPr/>
          </a:p>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